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95" r:id="rId3"/>
    <p:sldId id="258" r:id="rId4"/>
    <p:sldId id="345" r:id="rId5"/>
    <p:sldId id="347" r:id="rId6"/>
    <p:sldId id="346" r:id="rId7"/>
    <p:sldId id="294" r:id="rId8"/>
    <p:sldId id="289" r:id="rId9"/>
    <p:sldId id="291" r:id="rId10"/>
    <p:sldId id="310" r:id="rId11"/>
    <p:sldId id="326" r:id="rId12"/>
    <p:sldId id="323" r:id="rId13"/>
    <p:sldId id="307" r:id="rId14"/>
    <p:sldId id="311" r:id="rId15"/>
    <p:sldId id="304" r:id="rId16"/>
    <p:sldId id="306" r:id="rId17"/>
    <p:sldId id="321" r:id="rId18"/>
    <p:sldId id="315" r:id="rId19"/>
    <p:sldId id="318" r:id="rId20"/>
    <p:sldId id="319" r:id="rId21"/>
    <p:sldId id="322" r:id="rId22"/>
    <p:sldId id="324" r:id="rId23"/>
    <p:sldId id="329" r:id="rId24"/>
    <p:sldId id="333" r:id="rId25"/>
    <p:sldId id="337" r:id="rId26"/>
    <p:sldId id="338" r:id="rId27"/>
    <p:sldId id="284" r:id="rId28"/>
    <p:sldId id="342" r:id="rId29"/>
    <p:sldId id="340" r:id="rId30"/>
    <p:sldId id="343" r:id="rId31"/>
    <p:sldId id="288" r:id="rId32"/>
  </p:sldIdLst>
  <p:sldSz cx="9144000" cy="6858000" type="screen4x3"/>
  <p:notesSz cx="6797675" cy="9926638"/>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99" d="100"/>
          <a:sy n="99" d="100"/>
        </p:scale>
        <p:origin x="-2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ADEC159-5E9D-495D-BCEE-7BDCB3B3C908}" type="datetimeFigureOut">
              <a:rPr lang="en-GB"/>
              <a:pPr>
                <a:defRPr/>
              </a:pPr>
              <a:t>22/09/2015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CF52194-BF86-4D52-9682-74AA8F65170B}" type="slidenum">
              <a:rPr lang="en-GB"/>
              <a:pPr>
                <a:defRPr/>
              </a:pPr>
              <a:t>‹#›</a:t>
            </a:fld>
            <a:endParaRPr lang="en-GB"/>
          </a:p>
        </p:txBody>
      </p:sp>
    </p:spTree>
    <p:extLst>
      <p:ext uri="{BB962C8B-B14F-4D97-AF65-F5344CB8AC3E}">
        <p14:creationId xmlns:p14="http://schemas.microsoft.com/office/powerpoint/2010/main" val="3340493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CE7E131-E005-439F-9353-DC44294447C0}" type="datetimeFigureOut">
              <a:rPr lang="en-GB"/>
              <a:pPr>
                <a:defRPr/>
              </a:pPr>
              <a:t>22/09/2015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F181AE2-83DE-447C-85FC-5CE159F3992D}" type="slidenum">
              <a:rPr lang="en-GB"/>
              <a:pPr>
                <a:defRPr/>
              </a:pPr>
              <a:t>‹#›</a:t>
            </a:fld>
            <a:endParaRPr lang="en-GB"/>
          </a:p>
        </p:txBody>
      </p:sp>
    </p:spTree>
    <p:extLst>
      <p:ext uri="{BB962C8B-B14F-4D97-AF65-F5344CB8AC3E}">
        <p14:creationId xmlns:p14="http://schemas.microsoft.com/office/powerpoint/2010/main" val="2301990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3.jpe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1945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FF8D851-1A15-4385-A37E-7B32DD6EFF93}" type="datetime1">
              <a:rPr lang="en-US" altLang="en-US"/>
              <a:pPr fontAlgn="base">
                <a:spcBef>
                  <a:spcPct val="0"/>
                </a:spcBef>
                <a:spcAft>
                  <a:spcPct val="0"/>
                </a:spcAft>
              </a:pPr>
              <a:t>9/22/2015</a:t>
            </a:fld>
            <a:endParaRPr lang="en-US" altLang="en-US"/>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194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66C9CBB5-B52D-4CE3-812B-8F700EEDE66E}" type="slidenum">
              <a:rPr lang="en-US" altLang="en-US"/>
              <a:pPr fontAlgn="base">
                <a:spcBef>
                  <a:spcPct val="0"/>
                </a:spcBef>
                <a:spcAft>
                  <a:spcPct val="0"/>
                </a:spcAft>
              </a:pPr>
              <a:t>1</a:t>
            </a:fld>
            <a:endParaRPr lang="en-US" altLang="en-US"/>
          </a:p>
        </p:txBody>
      </p:sp>
      <p:sp>
        <p:nvSpPr>
          <p:cNvPr id="19461"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19462" name="Rectangle 3"/>
          <p:cNvSpPr>
            <a:spLocks noGrp="1" noChangeArrowheads="1"/>
          </p:cNvSpPr>
          <p:nvPr>
            <p:ph type="body" idx="1"/>
          </p:nvPr>
        </p:nvSpPr>
        <p:spPr bwMode="auto">
          <a:xfrm>
            <a:off x="762000" y="3678238"/>
            <a:ext cx="5329238" cy="5595937"/>
          </a:xfrm>
          <a:noFill/>
        </p:spPr>
        <p:txBody>
          <a:bodyPr wrap="square" numCol="1" anchor="t" anchorCtr="0" compatLnSpc="1">
            <a:prstTxWarp prst="textNoShape">
              <a:avLst/>
            </a:prstTxWarp>
          </a:bodyPr>
          <a:lstStyle/>
          <a:p>
            <a:pPr>
              <a:spcBef>
                <a:spcPct val="0"/>
              </a:spcBef>
            </a:pPr>
            <a:endParaRPr lang="en-US" altLang="en-US" sz="600" smtClean="0"/>
          </a:p>
        </p:txBody>
      </p:sp>
      <p:sp>
        <p:nvSpPr>
          <p:cNvPr id="19463" name="Rectangle 4"/>
          <p:cNvSpPr>
            <a:spLocks noChangeArrowheads="1"/>
          </p:cNvSpPr>
          <p:nvPr/>
        </p:nvSpPr>
        <p:spPr bwMode="auto">
          <a:xfrm>
            <a:off x="2270125" y="4006850"/>
            <a:ext cx="6797675" cy="339725"/>
          </a:xfrm>
          <a:prstGeom prst="rect">
            <a:avLst/>
          </a:prstGeom>
          <a:noFill/>
          <a:ln w="9525">
            <a:noFill/>
            <a:miter lim="800000"/>
            <a:headEnd/>
            <a:tailEnd/>
          </a:ln>
        </p:spPr>
        <p:txBody>
          <a:bodyPr lIns="61695" tIns="30847" rIns="61695" bIns="30847">
            <a:spAutoFit/>
          </a:bodyPr>
          <a:lstStyle/>
          <a:p>
            <a:endParaRPr lang="en-GB">
              <a:latin typeface="Calibri" pitchFamily="34" charset="0"/>
            </a:endParaRPr>
          </a:p>
        </p:txBody>
      </p:sp>
      <p:pic>
        <p:nvPicPr>
          <p:cNvPr id="19464" name="Picture 5" descr="Header&amp;footer"/>
          <p:cNvPicPr>
            <a:picLocks noChangeAspect="1" noChangeArrowheads="1"/>
          </p:cNvPicPr>
          <p:nvPr/>
        </p:nvPicPr>
        <p:blipFill>
          <a:blip r:embed="rId3"/>
          <a:srcRect/>
          <a:stretch>
            <a:fillRect/>
          </a:stretch>
        </p:blipFill>
        <p:spPr bwMode="auto">
          <a:xfrm>
            <a:off x="3276600" y="5435600"/>
            <a:ext cx="1509713" cy="1279525"/>
          </a:xfrm>
          <a:prstGeom prst="rect">
            <a:avLst/>
          </a:prstGeom>
          <a:noFill/>
          <a:ln w="9525">
            <a:noFill/>
            <a:miter lim="800000"/>
            <a:headEnd/>
            <a:tailEnd/>
          </a:ln>
        </p:spPr>
      </p:pic>
      <p:pic>
        <p:nvPicPr>
          <p:cNvPr id="19465" name="Picture 6" descr="RapidLayout"/>
          <p:cNvPicPr>
            <a:picLocks noChangeAspect="1" noChangeArrowheads="1"/>
          </p:cNvPicPr>
          <p:nvPr/>
        </p:nvPicPr>
        <p:blipFill>
          <a:blip r:embed="rId4"/>
          <a:srcRect/>
          <a:stretch>
            <a:fillRect/>
          </a:stretch>
        </p:blipFill>
        <p:spPr bwMode="auto">
          <a:xfrm>
            <a:off x="2066925" y="6929438"/>
            <a:ext cx="3263900" cy="2419350"/>
          </a:xfrm>
          <a:prstGeom prst="rect">
            <a:avLst/>
          </a:prstGeom>
          <a:noFill/>
          <a:ln w="9525">
            <a:no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2253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83DBEB6-35AE-4E69-89B0-8BF26C4C3A18}" type="datetime1">
              <a:rPr lang="en-US" altLang="en-US"/>
              <a:pPr fontAlgn="base">
                <a:spcBef>
                  <a:spcPct val="0"/>
                </a:spcBef>
                <a:spcAft>
                  <a:spcPct val="0"/>
                </a:spcAft>
              </a:pPr>
              <a:t>9/22/2015</a:t>
            </a:fld>
            <a:endParaRPr lang="en-US" altLang="en-US"/>
          </a:p>
        </p:txBody>
      </p:sp>
      <p:sp>
        <p:nvSpPr>
          <p:cNvPr id="225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225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A54C6AD3-5B3C-40BD-991B-5F64747B826A}" type="slidenum">
              <a:rPr lang="en-US" altLang="en-US"/>
              <a:pPr fontAlgn="base">
                <a:spcBef>
                  <a:spcPct val="0"/>
                </a:spcBef>
                <a:spcAft>
                  <a:spcPct val="0"/>
                </a:spcAft>
              </a:pPr>
              <a:t>3</a:t>
            </a:fld>
            <a:endParaRPr lang="en-US" altLang="en-US"/>
          </a:p>
        </p:txBody>
      </p:sp>
      <p:sp>
        <p:nvSpPr>
          <p:cNvPr id="22533"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225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2765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3BBE543-5498-4AF0-BCB8-0F813AF1DC30}" type="datetime1">
              <a:rPr lang="en-US" altLang="en-US"/>
              <a:pPr fontAlgn="base">
                <a:spcBef>
                  <a:spcPct val="0"/>
                </a:spcBef>
                <a:spcAft>
                  <a:spcPct val="0"/>
                </a:spcAft>
              </a:pPr>
              <a:t>9/22/2015</a:t>
            </a:fld>
            <a:endParaRPr lang="en-US" altLang="en-US"/>
          </a:p>
        </p:txBody>
      </p:sp>
      <p:sp>
        <p:nvSpPr>
          <p:cNvPr id="2765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2765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F5508B5A-70C8-4231-A0F8-7D7D1D632216}" type="slidenum">
              <a:rPr lang="en-US" altLang="en-US"/>
              <a:pPr fontAlgn="base">
                <a:spcBef>
                  <a:spcPct val="0"/>
                </a:spcBef>
                <a:spcAft>
                  <a:spcPct val="0"/>
                </a:spcAft>
              </a:pPr>
              <a:t>9</a:t>
            </a:fld>
            <a:endParaRPr lang="en-US" altLang="en-US"/>
          </a:p>
        </p:txBody>
      </p:sp>
      <p:sp>
        <p:nvSpPr>
          <p:cNvPr id="27653"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276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358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8D09AC7-81EA-4AE7-8D59-A381F2AF3D52}" type="datetime1">
              <a:rPr lang="en-US" altLang="en-US"/>
              <a:pPr fontAlgn="base">
                <a:spcBef>
                  <a:spcPct val="0"/>
                </a:spcBef>
                <a:spcAft>
                  <a:spcPct val="0"/>
                </a:spcAft>
              </a:pPr>
              <a:t>9/22/2015</a:t>
            </a:fld>
            <a:endParaRPr lang="en-US" altLang="en-US"/>
          </a:p>
        </p:txBody>
      </p:sp>
      <p:sp>
        <p:nvSpPr>
          <p:cNvPr id="358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358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6EE4BC5C-5496-447D-BABC-1D56496DDDAE}" type="slidenum">
              <a:rPr lang="en-US" altLang="en-US"/>
              <a:pPr fontAlgn="base">
                <a:spcBef>
                  <a:spcPct val="0"/>
                </a:spcBef>
                <a:spcAft>
                  <a:spcPct val="0"/>
                </a:spcAft>
              </a:pPr>
              <a:t>17</a:t>
            </a:fld>
            <a:endParaRPr lang="en-US" altLang="en-US"/>
          </a:p>
        </p:txBody>
      </p:sp>
      <p:sp>
        <p:nvSpPr>
          <p:cNvPr id="35845"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358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378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F0980F5-AEFA-4D76-A93B-5A9C7C90A4B7}" type="datetime1">
              <a:rPr lang="en-US" altLang="en-US"/>
              <a:pPr fontAlgn="base">
                <a:spcBef>
                  <a:spcPct val="0"/>
                </a:spcBef>
                <a:spcAft>
                  <a:spcPct val="0"/>
                </a:spcAft>
              </a:pPr>
              <a:t>9/22/2015</a:t>
            </a:fld>
            <a:endParaRPr lang="en-US" altLang="en-US"/>
          </a:p>
        </p:txBody>
      </p:sp>
      <p:sp>
        <p:nvSpPr>
          <p:cNvPr id="378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378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4659AEA7-4E7F-4118-8488-8E053E674C07}" type="slidenum">
              <a:rPr lang="en-US" altLang="en-US"/>
              <a:pPr fontAlgn="base">
                <a:spcBef>
                  <a:spcPct val="0"/>
                </a:spcBef>
                <a:spcAft>
                  <a:spcPct val="0"/>
                </a:spcAft>
              </a:pPr>
              <a:t>18</a:t>
            </a:fld>
            <a:endParaRPr lang="en-US" altLang="en-US"/>
          </a:p>
        </p:txBody>
      </p:sp>
      <p:sp>
        <p:nvSpPr>
          <p:cNvPr id="37893"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378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3993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222513F-8BAF-4D80-91AB-0D7C70B7EDB3}" type="datetime1">
              <a:rPr lang="en-US" altLang="en-US"/>
              <a:pPr fontAlgn="base">
                <a:spcBef>
                  <a:spcPct val="0"/>
                </a:spcBef>
                <a:spcAft>
                  <a:spcPct val="0"/>
                </a:spcAft>
              </a:pPr>
              <a:t>9/22/2015</a:t>
            </a:fld>
            <a:endParaRPr lang="en-US" altLang="en-US"/>
          </a:p>
        </p:txBody>
      </p:sp>
      <p:sp>
        <p:nvSpPr>
          <p:cNvPr id="3993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3994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4DF6858E-FF19-45D2-BE1C-AB0635FA0490}" type="slidenum">
              <a:rPr lang="en-US" altLang="en-US"/>
              <a:pPr fontAlgn="base">
                <a:spcBef>
                  <a:spcPct val="0"/>
                </a:spcBef>
                <a:spcAft>
                  <a:spcPct val="0"/>
                </a:spcAft>
              </a:pPr>
              <a:t>19</a:t>
            </a:fld>
            <a:endParaRPr lang="en-US" altLang="en-US"/>
          </a:p>
        </p:txBody>
      </p:sp>
      <p:sp>
        <p:nvSpPr>
          <p:cNvPr id="39941"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399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552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8DFAAF6-8AEE-48B7-9E07-328A014165F6}" type="datetime1">
              <a:rPr lang="en-US" altLang="en-US"/>
              <a:pPr fontAlgn="base">
                <a:spcBef>
                  <a:spcPct val="0"/>
                </a:spcBef>
                <a:spcAft>
                  <a:spcPct val="0"/>
                </a:spcAft>
              </a:pPr>
              <a:t>9/22/2015</a:t>
            </a:fld>
            <a:endParaRPr lang="en-US" altLang="en-US"/>
          </a:p>
        </p:txBody>
      </p:sp>
      <p:sp>
        <p:nvSpPr>
          <p:cNvPr id="5529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553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913BB05C-0515-4811-89F1-6B7C0C6DB4D7}" type="slidenum">
              <a:rPr lang="en-US" altLang="en-US"/>
              <a:pPr fontAlgn="base">
                <a:spcBef>
                  <a:spcPct val="0"/>
                </a:spcBef>
                <a:spcAft>
                  <a:spcPct val="0"/>
                </a:spcAft>
              </a:pPr>
              <a:t>27</a:t>
            </a:fld>
            <a:endParaRPr lang="en-US" altLang="en-US"/>
          </a:p>
        </p:txBody>
      </p:sp>
      <p:sp>
        <p:nvSpPr>
          <p:cNvPr id="55301"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553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en-US" smtClean="0"/>
              <a:t>www.ZSL.org     emai: Firstname.lastname@ZSL.org</a:t>
            </a:r>
          </a:p>
        </p:txBody>
      </p:sp>
      <p:sp>
        <p:nvSpPr>
          <p:cNvPr id="5325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84E93A2-49E9-46BE-9496-AA5695398B06}" type="datetime1">
              <a:rPr lang="en-US" altLang="en-US"/>
              <a:pPr fontAlgn="base">
                <a:spcBef>
                  <a:spcPct val="0"/>
                </a:spcBef>
                <a:spcAft>
                  <a:spcPct val="0"/>
                </a:spcAft>
              </a:pPr>
              <a:t>9/22/2015</a:t>
            </a:fld>
            <a:endParaRPr lang="en-US" altLang="en-US"/>
          </a:p>
        </p:txBody>
      </p:sp>
      <p:sp>
        <p:nvSpPr>
          <p:cNvPr id="5325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t>© ZSL / author </a:t>
            </a:r>
          </a:p>
        </p:txBody>
      </p:sp>
      <p:sp>
        <p:nvSpPr>
          <p:cNvPr id="5325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a:t>Page </a:t>
            </a:r>
            <a:fld id="{9E50E230-3CA0-4DAC-A448-8DD59493A763}" type="slidenum">
              <a:rPr lang="en-US" altLang="en-US"/>
              <a:pPr fontAlgn="base">
                <a:spcBef>
                  <a:spcPct val="0"/>
                </a:spcBef>
                <a:spcAft>
                  <a:spcPct val="0"/>
                </a:spcAft>
              </a:pPr>
              <a:t>28</a:t>
            </a:fld>
            <a:endParaRPr lang="en-US" altLang="en-US"/>
          </a:p>
        </p:txBody>
      </p:sp>
      <p:sp>
        <p:nvSpPr>
          <p:cNvPr id="53253" name="Rectangle 2"/>
          <p:cNvSpPr>
            <a:spLocks noGrp="1" noRot="1" noChangeAspect="1" noChangeArrowheads="1" noTextEdit="1"/>
          </p:cNvSpPr>
          <p:nvPr>
            <p:ph type="sldImg"/>
          </p:nvPr>
        </p:nvSpPr>
        <p:spPr bwMode="auto">
          <a:xfrm>
            <a:off x="1543050" y="746125"/>
            <a:ext cx="3709988" cy="2782888"/>
          </a:xfrm>
          <a:noFill/>
          <a:ln>
            <a:solidFill>
              <a:srgbClr val="000000"/>
            </a:solidFill>
            <a:miter lim="800000"/>
            <a:headEnd/>
            <a:tailEnd/>
          </a:ln>
        </p:spPr>
      </p:sp>
      <p:sp>
        <p:nvSpPr>
          <p:cNvPr id="532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0EF3B3B-EAAB-48B1-9DCF-8595E6DE63EC}" type="datetimeFigureOut">
              <a:rPr lang="en-GB"/>
              <a:pPr>
                <a:defRPr/>
              </a:pPr>
              <a:t>22/09/2015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655008-4F05-4A52-91AB-40228A78B90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ED89118-8CE5-4057-A238-D1E464CCE137}" type="datetimeFigureOut">
              <a:rPr lang="en-GB"/>
              <a:pPr>
                <a:defRPr/>
              </a:pPr>
              <a:t>22/09/2015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C08964-5026-4A2B-8FED-322F61ABB10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18AA781-444C-4ACD-A352-3AA5167821AF}" type="datetimeFigureOut">
              <a:rPr lang="en-GB"/>
              <a:pPr>
                <a:defRPr/>
              </a:pPr>
              <a:t>22/09/2015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A939F5-D90A-402D-A240-45781AFAEFF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93700"/>
            <a:ext cx="6726237" cy="611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5613" y="1484313"/>
            <a:ext cx="4037012"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5025" y="148431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5025" y="376555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629025" y="6629400"/>
            <a:ext cx="942975" cy="228600"/>
          </a:xfrm>
        </p:spPr>
        <p:txBody>
          <a:bodyPr/>
          <a:lstStyle>
            <a:lvl1pPr>
              <a:defRPr/>
            </a:lvl1pPr>
          </a:lstStyle>
          <a:p>
            <a:pPr>
              <a:defRPr/>
            </a:pPr>
            <a:fld id="{7521EF40-2FA2-4E6F-BF87-057B24F23544}" type="datetime8">
              <a:rPr lang="en-US" altLang="en-US"/>
              <a:pPr>
                <a:defRPr/>
              </a:pPr>
              <a:t>9/22/2015 4:33 PM</a:t>
            </a:fld>
            <a:endParaRPr lang="en-US" altLang="en-US"/>
          </a:p>
        </p:txBody>
      </p:sp>
      <p:sp>
        <p:nvSpPr>
          <p:cNvPr id="7" name="Footer Placeholder 6"/>
          <p:cNvSpPr>
            <a:spLocks noGrp="1"/>
          </p:cNvSpPr>
          <p:nvPr>
            <p:ph type="ftr" sz="quarter" idx="11"/>
          </p:nvPr>
        </p:nvSpPr>
        <p:spPr>
          <a:xfrm>
            <a:off x="4572000" y="6632575"/>
            <a:ext cx="2166938" cy="225425"/>
          </a:xfrm>
        </p:spPr>
        <p:txBody>
          <a:bodyPr/>
          <a:lstStyle>
            <a:lvl1pPr>
              <a:defRPr/>
            </a:lvl1pPr>
          </a:lstStyle>
          <a:p>
            <a:pPr>
              <a:defRPr/>
            </a:pPr>
            <a:r>
              <a:rPr lang="en-US" altLang="en-US"/>
              <a:t>© ZSL / author  </a:t>
            </a:r>
          </a:p>
        </p:txBody>
      </p:sp>
      <p:sp>
        <p:nvSpPr>
          <p:cNvPr id="8" name="Slide Number Placeholder 7"/>
          <p:cNvSpPr>
            <a:spLocks noGrp="1"/>
          </p:cNvSpPr>
          <p:nvPr>
            <p:ph type="sldNum" sz="quarter" idx="12"/>
          </p:nvPr>
        </p:nvSpPr>
        <p:spPr>
          <a:xfrm>
            <a:off x="2813050" y="6632575"/>
            <a:ext cx="817563" cy="225425"/>
          </a:xfrm>
        </p:spPr>
        <p:txBody>
          <a:bodyPr/>
          <a:lstStyle>
            <a:lvl1pPr>
              <a:defRPr/>
            </a:lvl1pPr>
          </a:lstStyle>
          <a:p>
            <a:pPr>
              <a:defRPr/>
            </a:pPr>
            <a:r>
              <a:rPr lang="en-US" altLang="en-US"/>
              <a:t>Slide </a:t>
            </a:r>
            <a:fld id="{3F4070A2-B3CC-42A3-861D-693630A68F31}"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93700"/>
            <a:ext cx="6726237" cy="611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5613" y="1484313"/>
            <a:ext cx="4037012"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431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629025" y="6629400"/>
            <a:ext cx="942975" cy="228600"/>
          </a:xfrm>
        </p:spPr>
        <p:txBody>
          <a:bodyPr/>
          <a:lstStyle>
            <a:lvl1pPr>
              <a:defRPr/>
            </a:lvl1pPr>
          </a:lstStyle>
          <a:p>
            <a:pPr>
              <a:defRPr/>
            </a:pPr>
            <a:fld id="{5C049468-39CD-4B5E-8416-9455E0D2A06C}" type="datetime8">
              <a:rPr lang="en-US" altLang="en-US"/>
              <a:pPr>
                <a:defRPr/>
              </a:pPr>
              <a:t>9/22/2015 4:33 PM</a:t>
            </a:fld>
            <a:endParaRPr lang="en-US" altLang="en-US"/>
          </a:p>
        </p:txBody>
      </p:sp>
      <p:sp>
        <p:nvSpPr>
          <p:cNvPr id="6" name="Footer Placeholder 5"/>
          <p:cNvSpPr>
            <a:spLocks noGrp="1"/>
          </p:cNvSpPr>
          <p:nvPr>
            <p:ph type="ftr" sz="quarter" idx="11"/>
          </p:nvPr>
        </p:nvSpPr>
        <p:spPr>
          <a:xfrm>
            <a:off x="4572000" y="6632575"/>
            <a:ext cx="2166938" cy="225425"/>
          </a:xfrm>
        </p:spPr>
        <p:txBody>
          <a:bodyPr/>
          <a:lstStyle>
            <a:lvl1pPr>
              <a:defRPr/>
            </a:lvl1pPr>
          </a:lstStyle>
          <a:p>
            <a:pPr>
              <a:defRPr/>
            </a:pPr>
            <a:r>
              <a:rPr lang="en-US" altLang="en-US"/>
              <a:t>© ZSL / author  </a:t>
            </a:r>
          </a:p>
        </p:txBody>
      </p:sp>
      <p:sp>
        <p:nvSpPr>
          <p:cNvPr id="7" name="Slide Number Placeholder 6"/>
          <p:cNvSpPr>
            <a:spLocks noGrp="1"/>
          </p:cNvSpPr>
          <p:nvPr>
            <p:ph type="sldNum" sz="quarter" idx="12"/>
          </p:nvPr>
        </p:nvSpPr>
        <p:spPr>
          <a:xfrm>
            <a:off x="2813050" y="6632575"/>
            <a:ext cx="817563" cy="225425"/>
          </a:xfrm>
        </p:spPr>
        <p:txBody>
          <a:bodyPr/>
          <a:lstStyle>
            <a:lvl1pPr>
              <a:defRPr/>
            </a:lvl1pPr>
          </a:lstStyle>
          <a:p>
            <a:pPr>
              <a:defRPr/>
            </a:pPr>
            <a:r>
              <a:rPr lang="en-US" altLang="en-US"/>
              <a:t>Slide </a:t>
            </a:r>
            <a:fld id="{B79FAF37-13C4-40D6-AEEE-6460C3F962DE}"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93700"/>
            <a:ext cx="6726237" cy="6111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484313"/>
            <a:ext cx="4037012"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5025" y="148431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5025" y="376555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629025" y="6629400"/>
            <a:ext cx="942975" cy="228600"/>
          </a:xfrm>
        </p:spPr>
        <p:txBody>
          <a:bodyPr/>
          <a:lstStyle>
            <a:lvl1pPr>
              <a:defRPr/>
            </a:lvl1pPr>
          </a:lstStyle>
          <a:p>
            <a:pPr>
              <a:defRPr/>
            </a:pPr>
            <a:fld id="{38F172C0-A8B4-46D9-AF12-74C4C33ADE85}" type="datetime8">
              <a:rPr lang="en-US" altLang="en-US"/>
              <a:pPr>
                <a:defRPr/>
              </a:pPr>
              <a:t>9/22/2015 4:33 PM</a:t>
            </a:fld>
            <a:endParaRPr lang="en-US" altLang="en-US"/>
          </a:p>
        </p:txBody>
      </p:sp>
      <p:sp>
        <p:nvSpPr>
          <p:cNvPr id="7" name="Footer Placeholder 6"/>
          <p:cNvSpPr>
            <a:spLocks noGrp="1"/>
          </p:cNvSpPr>
          <p:nvPr>
            <p:ph type="ftr" sz="quarter" idx="11"/>
          </p:nvPr>
        </p:nvSpPr>
        <p:spPr>
          <a:xfrm>
            <a:off x="4572000" y="6632575"/>
            <a:ext cx="2166938" cy="225425"/>
          </a:xfrm>
        </p:spPr>
        <p:txBody>
          <a:bodyPr/>
          <a:lstStyle>
            <a:lvl1pPr>
              <a:defRPr/>
            </a:lvl1pPr>
          </a:lstStyle>
          <a:p>
            <a:pPr>
              <a:defRPr/>
            </a:pPr>
            <a:r>
              <a:rPr lang="en-US" altLang="en-US"/>
              <a:t>© ZSL / author  </a:t>
            </a:r>
          </a:p>
        </p:txBody>
      </p:sp>
      <p:sp>
        <p:nvSpPr>
          <p:cNvPr id="8" name="Slide Number Placeholder 7"/>
          <p:cNvSpPr>
            <a:spLocks noGrp="1"/>
          </p:cNvSpPr>
          <p:nvPr>
            <p:ph type="sldNum" sz="quarter" idx="12"/>
          </p:nvPr>
        </p:nvSpPr>
        <p:spPr>
          <a:xfrm>
            <a:off x="2813050" y="6632575"/>
            <a:ext cx="817563" cy="225425"/>
          </a:xfrm>
        </p:spPr>
        <p:txBody>
          <a:bodyPr/>
          <a:lstStyle>
            <a:lvl1pPr>
              <a:defRPr/>
            </a:lvl1pPr>
          </a:lstStyle>
          <a:p>
            <a:pPr>
              <a:defRPr/>
            </a:pPr>
            <a:r>
              <a:rPr lang="en-US" altLang="en-US"/>
              <a:t>Slide </a:t>
            </a:r>
            <a:fld id="{527535A8-B0A8-4D8E-9FB3-F24B7DB49D4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1F7C46-9E9C-42E1-83BA-2B55FA5F9B5A}" type="datetimeFigureOut">
              <a:rPr lang="en-GB"/>
              <a:pPr>
                <a:defRPr/>
              </a:pPr>
              <a:t>22/09/2015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D96F0B-3E65-4903-8407-25EF089DE1C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9F2DDC-398D-4C54-ABE7-88091424ECCE}" type="datetimeFigureOut">
              <a:rPr lang="en-GB"/>
              <a:pPr>
                <a:defRPr/>
              </a:pPr>
              <a:t>22/09/2015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D72D9B-8287-413E-B177-30F13A5015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755509-1C8C-4E6B-9309-011FE8E2E8A8}" type="datetimeFigureOut">
              <a:rPr lang="en-GB"/>
              <a:pPr>
                <a:defRPr/>
              </a:pPr>
              <a:t>22/09/2015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A5E9E7-1B99-4742-9D74-A3513577B77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B229A4C-FCC1-4E0B-B340-CCBFD00A0AAA}" type="datetimeFigureOut">
              <a:rPr lang="en-GB"/>
              <a:pPr>
                <a:defRPr/>
              </a:pPr>
              <a:t>22/09/2015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42A7FFA-6A4F-4297-80CD-8648D0711DF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6CE75BE-4DD1-4079-B5C1-96AB95218966}" type="datetimeFigureOut">
              <a:rPr lang="en-GB"/>
              <a:pPr>
                <a:defRPr/>
              </a:pPr>
              <a:t>22/09/2015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F65EACC-9068-4EEE-9510-5F56E825DF6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197332-6765-4992-8363-31544F59BA7A}" type="datetimeFigureOut">
              <a:rPr lang="en-GB"/>
              <a:pPr>
                <a:defRPr/>
              </a:pPr>
              <a:t>22/09/2015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BF71807-1AF5-4921-A5C7-9DA04F7B7C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8D837-6C6E-401C-A1E8-E623A29E0A1C}" type="datetimeFigureOut">
              <a:rPr lang="en-GB"/>
              <a:pPr>
                <a:defRPr/>
              </a:pPr>
              <a:t>22/09/2015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0D49632-C46C-4277-8938-4DFA7D8609C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A66804-57DE-42B2-9D07-6F32B444F449}" type="datetimeFigureOut">
              <a:rPr lang="en-GB"/>
              <a:pPr>
                <a:defRPr/>
              </a:pPr>
              <a:t>22/09/2015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458089E-AEDC-4EE6-8716-8CED68EA741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AF1BC22-F15C-4110-A09D-3188C15A1788}" type="datetimeFigureOut">
              <a:rPr lang="en-GB"/>
              <a:pPr>
                <a:defRPr/>
              </a:pPr>
              <a:t>22/09/2015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50F52D-93F2-4B77-8C4A-7D1BC4ACEEA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zsl.org/zsl-london-zoo/exhibits/aquarium/" TargetMode="External"/><Relationship Id="rId2" Type="http://schemas.openxmlformats.org/officeDocument/2006/relationships/hyperlink" Target="http://www.zsl.org/zsl-london-zoo/exhibits/aquarium"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zsl.org/zsl-london-zoo/exhibits/into-afri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zsl.org/zsl-london-zoo/exhibits/pygmy-hippos"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zsl.org/zsl-london-zoo/exhibits/reptile-hou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zsl.org/zsl-london-zoo/exhibits/tiger-territory/"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zsl.org/zsl-london-zoo/exhibits/gorilla-kingdom/"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zsl.org/zsl-london-zoo/exhibits/animal-adventure"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www.zsl.org/zsl-london-zoo/exhibits/bird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zsl.org/zsl-london-zoo/exhibits/meet-the-monkey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www.zsl.org/zsl-london-zoo/exhibits/bugs/" TargetMode="External"/><Relationship Id="rId7"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zsl.org/zsl-london-zoo/exhibits/butterfly-paradise" TargetMode="External"/><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zsl.org/zsl-london-zoo/exhibits/penguins/"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zsl.org/zsl-london-zoo/exhibits/rainforest-life"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zsl.org/zsl-london-zoo/visit/daily-events/"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www.zsl.org/zsl-london-zoo/visitor-information/indoor-zsl-london-zoo-guid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static.zsl.org/files/london-zoo-schools-previsit-booklet-apr-2013-2428.pdf"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zsl.org/education/risk-assessment,82,AR.html" TargetMode="External"/><Relationship Id="rId5" Type="http://schemas.openxmlformats.org/officeDocument/2006/relationships/hyperlink" Target="http://www.zsl.org/zsl-london-zoo/schools/pre-visit-checklist" TargetMode="External"/><Relationship Id="rId4" Type="http://schemas.openxmlformats.org/officeDocument/2006/relationships/hyperlink" Target="http://www.zsl.org/zsl-london-zoo/visit/daily-event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zsl.org/zsl-london-zoo/whats-on/" TargetMode="External"/><Relationship Id="rId2" Type="http://schemas.openxmlformats.org/officeDocument/2006/relationships/hyperlink" Target="http://www.surveymonkey.com/s/ZSLLZEducation"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www.zsl.org/zsl-london-zoo/schools/sign-up-for-emails" TargetMode="External"/><Relationship Id="rId4" Type="http://schemas.openxmlformats.org/officeDocument/2006/relationships/hyperlink" Target="mailto:learning@zs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zsl.org/zsl-london-zoo/visitor-information/feeding-ti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443038" y="4991100"/>
            <a:ext cx="6286500" cy="1200150"/>
          </a:xfrm>
          <a:prstGeom prst="rect">
            <a:avLst/>
          </a:prstGeom>
          <a:noFill/>
          <a:ln w="9525">
            <a:noFill/>
            <a:miter lim="800000"/>
            <a:headEnd/>
            <a:tailEnd/>
          </a:ln>
        </p:spPr>
        <p:txBody>
          <a:bodyPr>
            <a:spAutoFit/>
          </a:bodyPr>
          <a:lstStyle/>
          <a:p>
            <a:pPr algn="ctr"/>
            <a:r>
              <a:rPr lang="en-GB" sz="3600" b="1">
                <a:latin typeface="Calibri" pitchFamily="34" charset="0"/>
              </a:rPr>
              <a:t>Pre-visit information for primary school teachers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003" y="764704"/>
            <a:ext cx="5935919" cy="36202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143000"/>
          </a:xfrm>
        </p:spPr>
        <p:txBody>
          <a:bodyPr/>
          <a:lstStyle/>
          <a:p>
            <a:r>
              <a:rPr lang="en-GB" b="1" dirty="0" smtClean="0"/>
              <a:t>The Aquarium</a:t>
            </a:r>
            <a:br>
              <a:rPr lang="en-GB" b="1" dirty="0" smtClean="0"/>
            </a:br>
            <a:r>
              <a:rPr lang="en-GB" sz="2000" b="1" dirty="0" smtClean="0">
                <a:hlinkClick r:id="rId2"/>
              </a:rPr>
              <a:t>www.zsl.org/zsl-london-zoo/exhibits/aquarium</a:t>
            </a:r>
            <a:r>
              <a:rPr lang="en-GB" sz="2000" b="1" dirty="0" smtClean="0">
                <a:hlinkClick r:id="rId3"/>
              </a:rPr>
              <a:t>/</a:t>
            </a:r>
            <a:r>
              <a:rPr lang="en-GB" sz="2000" b="1" dirty="0" smtClean="0"/>
              <a:t> </a:t>
            </a:r>
            <a:endParaRPr lang="en-GB" sz="2200" b="1" dirty="0" smtClean="0"/>
          </a:p>
        </p:txBody>
      </p:sp>
      <p:pic>
        <p:nvPicPr>
          <p:cNvPr id="3074" name="Picture 2" descr="An aquarium exhibit banner"/>
          <p:cNvPicPr>
            <a:picLocks noChangeAspect="1" noChangeArrowheads="1"/>
          </p:cNvPicPr>
          <p:nvPr/>
        </p:nvPicPr>
        <p:blipFill rotWithShape="1">
          <a:blip r:embed="rId4">
            <a:extLst>
              <a:ext uri="{28A0092B-C50C-407E-A947-70E740481C1C}">
                <a14:useLocalDpi xmlns:a14="http://schemas.microsoft.com/office/drawing/2010/main" val="0"/>
              </a:ext>
            </a:extLst>
          </a:blip>
          <a:srcRect l="5575" r="1705"/>
          <a:stretch/>
        </p:blipFill>
        <p:spPr bwMode="auto">
          <a:xfrm>
            <a:off x="251520" y="2492896"/>
            <a:ext cx="8735856" cy="31656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504648" y="1628800"/>
            <a:ext cx="8229600" cy="503957"/>
          </a:xfrm>
        </p:spPr>
        <p:txBody>
          <a:bodyPr/>
          <a:lstStyle/>
          <a:p>
            <a:pPr marL="0" indent="0" algn="ctr">
              <a:buFont typeface="Arial" charset="0"/>
              <a:buNone/>
            </a:pPr>
            <a:r>
              <a:rPr lang="en-GB" sz="2000" dirty="0" smtClean="0"/>
              <a:t>Seahorses, tropical fish, piranhas and more!</a:t>
            </a:r>
          </a:p>
        </p:txBody>
      </p:sp>
      <p:pic>
        <p:nvPicPr>
          <p:cNvPr id="7" name="Picture 6"/>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b="1" dirty="0" smtClean="0"/>
              <a:t>Into Africa</a:t>
            </a:r>
          </a:p>
        </p:txBody>
      </p:sp>
      <p:sp>
        <p:nvSpPr>
          <p:cNvPr id="44035" name="Content Placeholder 2"/>
          <p:cNvSpPr>
            <a:spLocks noGrp="1"/>
          </p:cNvSpPr>
          <p:nvPr>
            <p:ph idx="1"/>
          </p:nvPr>
        </p:nvSpPr>
        <p:spPr>
          <a:xfrm>
            <a:off x="384347" y="1556792"/>
            <a:ext cx="8337550" cy="1008063"/>
          </a:xfrm>
        </p:spPr>
        <p:txBody>
          <a:bodyPr/>
          <a:lstStyle/>
          <a:p>
            <a:pPr marL="0" indent="0" algn="ctr">
              <a:buFont typeface="Arial" charset="0"/>
              <a:buNone/>
            </a:pPr>
            <a:r>
              <a:rPr lang="en-US" altLang="en-US" sz="2000" dirty="0" smtClean="0"/>
              <a:t>At Into Africa you could meet Leila the okapi and </a:t>
            </a:r>
            <a:r>
              <a:rPr lang="en-US" altLang="en-US" sz="2000" dirty="0" err="1" smtClean="0"/>
              <a:t>Ellish</a:t>
            </a:r>
            <a:r>
              <a:rPr lang="en-US" altLang="en-US" sz="2000" dirty="0" smtClean="0"/>
              <a:t> the giraffe</a:t>
            </a:r>
            <a:endParaRPr lang="en-GB" sz="2000" dirty="0" smtClean="0"/>
          </a:p>
        </p:txBody>
      </p:sp>
      <p:pic>
        <p:nvPicPr>
          <p:cNvPr id="44036" name="Picture 7"/>
          <p:cNvPicPr>
            <a:picLocks noChangeAspect="1" noChangeArrowheads="1"/>
          </p:cNvPicPr>
          <p:nvPr/>
        </p:nvPicPr>
        <p:blipFill>
          <a:blip r:embed="rId2"/>
          <a:srcRect l="10187" r="11211"/>
          <a:stretch>
            <a:fillRect/>
          </a:stretch>
        </p:blipFill>
        <p:spPr bwMode="auto">
          <a:xfrm>
            <a:off x="5867399" y="2492896"/>
            <a:ext cx="2786063" cy="3543300"/>
          </a:xfrm>
          <a:prstGeom prst="rect">
            <a:avLst/>
          </a:prstGeom>
          <a:noFill/>
          <a:ln w="9525">
            <a:noFill/>
            <a:miter lim="800000"/>
            <a:headEnd/>
            <a:tailEnd/>
          </a:ln>
        </p:spPr>
      </p:pic>
      <p:pic>
        <p:nvPicPr>
          <p:cNvPr id="44037" name="Picture 2" descr="X:\Education Research\images 2013\Websizejpgs\ZSL_Education_0713_199.jpg"/>
          <p:cNvPicPr>
            <a:picLocks noChangeAspect="1" noChangeArrowheads="1"/>
          </p:cNvPicPr>
          <p:nvPr/>
        </p:nvPicPr>
        <p:blipFill>
          <a:blip r:embed="rId3"/>
          <a:srcRect/>
          <a:stretch>
            <a:fillRect/>
          </a:stretch>
        </p:blipFill>
        <p:spPr bwMode="auto">
          <a:xfrm>
            <a:off x="384347" y="2492896"/>
            <a:ext cx="5322887" cy="3538538"/>
          </a:xfrm>
          <a:prstGeom prst="rect">
            <a:avLst/>
          </a:prstGeom>
          <a:noFill/>
          <a:ln w="9525">
            <a:noFill/>
            <a:miter lim="800000"/>
            <a:headEnd/>
            <a:tailEnd/>
          </a:ln>
        </p:spPr>
      </p:pic>
      <p:sp>
        <p:nvSpPr>
          <p:cNvPr id="2" name="Rectangle 1"/>
          <p:cNvSpPr/>
          <p:nvPr/>
        </p:nvSpPr>
        <p:spPr>
          <a:xfrm>
            <a:off x="719572" y="1124744"/>
            <a:ext cx="7704856" cy="707886"/>
          </a:xfrm>
          <a:prstGeom prst="rect">
            <a:avLst/>
          </a:prstGeom>
        </p:spPr>
        <p:txBody>
          <a:bodyPr wrap="square">
            <a:spAutoFit/>
          </a:bodyPr>
          <a:lstStyle/>
          <a:p>
            <a:pPr algn="ctr"/>
            <a:r>
              <a:rPr lang="en-GB" sz="2000" b="1" dirty="0" smtClean="0">
                <a:latin typeface="+mn-lt"/>
                <a:hlinkClick r:id="rId4"/>
              </a:rPr>
              <a:t>www.zsl.org/zsl-london-zoo/exhibits/into-africa</a:t>
            </a:r>
            <a:endParaRPr lang="en-GB" sz="2000" b="1" dirty="0" smtClean="0">
              <a:latin typeface="+mn-lt"/>
            </a:endParaRPr>
          </a:p>
          <a:p>
            <a:pPr algn="ctr"/>
            <a:endParaRPr lang="en-GB" sz="2000" dirty="0">
              <a:latin typeface="+mn-lt"/>
            </a:endParaRPr>
          </a:p>
        </p:txBody>
      </p:sp>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86244"/>
            <a:ext cx="8229600" cy="1143000"/>
          </a:xfrm>
        </p:spPr>
        <p:txBody>
          <a:bodyPr/>
          <a:lstStyle/>
          <a:p>
            <a:r>
              <a:rPr lang="en-GB" b="1" dirty="0" smtClean="0"/>
              <a:t>Pygmy Hippos</a:t>
            </a:r>
          </a:p>
        </p:txBody>
      </p:sp>
      <p:sp>
        <p:nvSpPr>
          <p:cNvPr id="2" name="Rectangle 1"/>
          <p:cNvSpPr/>
          <p:nvPr/>
        </p:nvSpPr>
        <p:spPr>
          <a:xfrm>
            <a:off x="1454537" y="1110359"/>
            <a:ext cx="6234926" cy="677108"/>
          </a:xfrm>
          <a:prstGeom prst="rect">
            <a:avLst/>
          </a:prstGeom>
        </p:spPr>
        <p:txBody>
          <a:bodyPr wrap="square">
            <a:spAutoFit/>
          </a:bodyPr>
          <a:lstStyle/>
          <a:p>
            <a:pPr algn="ctr"/>
            <a:r>
              <a:rPr lang="en-GB" sz="2000" b="1" dirty="0" smtClean="0">
                <a:latin typeface="+mj-lt"/>
                <a:hlinkClick r:id="rId2"/>
              </a:rPr>
              <a:t>www.zsl.org/zsl-london-zoo/exhibits/pygmy-hippos</a:t>
            </a:r>
            <a:endParaRPr lang="en-GB" sz="2000" b="1" dirty="0" smtClean="0">
              <a:latin typeface="+mj-lt"/>
            </a:endParaRPr>
          </a:p>
          <a:p>
            <a:pPr algn="ctr"/>
            <a:endParaRPr lang="en-GB" dirty="0">
              <a:latin typeface="+mj-lt"/>
            </a:endParaRPr>
          </a:p>
        </p:txBody>
      </p:sp>
      <p:sp>
        <p:nvSpPr>
          <p:cNvPr id="3" name="TextBox 2"/>
          <p:cNvSpPr txBox="1"/>
          <p:nvPr/>
        </p:nvSpPr>
        <p:spPr>
          <a:xfrm>
            <a:off x="1115616" y="1628800"/>
            <a:ext cx="6912768" cy="400110"/>
          </a:xfrm>
          <a:prstGeom prst="rect">
            <a:avLst/>
          </a:prstGeom>
          <a:noFill/>
        </p:spPr>
        <p:txBody>
          <a:bodyPr wrap="square" rtlCol="0">
            <a:spAutoFit/>
          </a:bodyPr>
          <a:lstStyle/>
          <a:p>
            <a:r>
              <a:rPr lang="en-GB" sz="2000" dirty="0" smtClean="0">
                <a:latin typeface="+mj-lt"/>
              </a:rPr>
              <a:t>Meet our African pygmy hippos Thug (male) and Nicki (female)</a:t>
            </a:r>
            <a:endParaRPr lang="en-GB" sz="2000" dirty="0">
              <a:latin typeface="+mj-lt"/>
            </a:endParaRPr>
          </a:p>
        </p:txBody>
      </p:sp>
      <p:pic>
        <p:nvPicPr>
          <p:cNvPr id="1030" name="Picture 6" descr="Thug the pygmy hippo in his new exhib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7686027" cy="4320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pic>
        <p:nvPicPr>
          <p:cNvPr id="6146" name="Picture 2" descr="The banner for the reptile house exhibit"/>
          <p:cNvPicPr>
            <a:picLocks noChangeAspect="1" noChangeArrowheads="1"/>
          </p:cNvPicPr>
          <p:nvPr/>
        </p:nvPicPr>
        <p:blipFill rotWithShape="1">
          <a:blip r:embed="rId2">
            <a:extLst>
              <a:ext uri="{28A0092B-C50C-407E-A947-70E740481C1C}">
                <a14:useLocalDpi xmlns:a14="http://schemas.microsoft.com/office/drawing/2010/main" val="0"/>
              </a:ext>
            </a:extLst>
          </a:blip>
          <a:srcRect t="31203" r="8110"/>
          <a:stretch/>
        </p:blipFill>
        <p:spPr bwMode="auto">
          <a:xfrm>
            <a:off x="250070" y="1844824"/>
            <a:ext cx="8752534" cy="2201790"/>
          </a:xfrm>
          <a:prstGeom prst="rect">
            <a:avLst/>
          </a:prstGeom>
          <a:noFill/>
          <a:extLst>
            <a:ext uri="{909E8E84-426E-40DD-AFC4-6F175D3DCCD1}">
              <a14:hiddenFill xmlns:a14="http://schemas.microsoft.com/office/drawing/2010/main">
                <a:solidFill>
                  <a:srgbClr val="FFFFFF"/>
                </a:solidFill>
              </a14:hiddenFill>
            </a:ext>
          </a:extLst>
        </p:spPr>
      </p:pic>
      <p:sp>
        <p:nvSpPr>
          <p:cNvPr id="30722" name="Title 1"/>
          <p:cNvSpPr>
            <a:spLocks noGrp="1"/>
          </p:cNvSpPr>
          <p:nvPr>
            <p:ph type="title"/>
          </p:nvPr>
        </p:nvSpPr>
        <p:spPr/>
        <p:txBody>
          <a:bodyPr/>
          <a:lstStyle/>
          <a:p>
            <a:r>
              <a:rPr lang="en-GB" b="1" dirty="0" smtClean="0"/>
              <a:t>The Reptile House</a:t>
            </a:r>
            <a:br>
              <a:rPr lang="en-GB" b="1" dirty="0" smtClean="0"/>
            </a:br>
            <a:endParaRPr lang="en-GB" sz="2200" b="1" dirty="0" smtClean="0"/>
          </a:p>
        </p:txBody>
      </p:sp>
      <p:pic>
        <p:nvPicPr>
          <p:cNvPr id="30723" name="Picture 8"/>
          <p:cNvPicPr>
            <a:picLocks noGrp="1" noChangeAspect="1" noChangeArrowheads="1"/>
          </p:cNvPicPr>
          <p:nvPr>
            <p:ph idx="1"/>
          </p:nvPr>
        </p:nvPicPr>
        <p:blipFill rotWithShape="1">
          <a:blip r:embed="rId3"/>
          <a:srcRect t="15276"/>
          <a:stretch/>
        </p:blipFill>
        <p:spPr>
          <a:xfrm>
            <a:off x="5072739" y="4046614"/>
            <a:ext cx="3921125" cy="2492286"/>
          </a:xfrm>
        </p:spPr>
      </p:pic>
      <p:sp>
        <p:nvSpPr>
          <p:cNvPr id="2" name="Rectangle 1"/>
          <p:cNvSpPr/>
          <p:nvPr/>
        </p:nvSpPr>
        <p:spPr>
          <a:xfrm>
            <a:off x="1763688" y="1052736"/>
            <a:ext cx="5616624" cy="677108"/>
          </a:xfrm>
          <a:prstGeom prst="rect">
            <a:avLst/>
          </a:prstGeom>
        </p:spPr>
        <p:txBody>
          <a:bodyPr wrap="square">
            <a:spAutoFit/>
          </a:bodyPr>
          <a:lstStyle/>
          <a:p>
            <a:pPr algn="ctr"/>
            <a:r>
              <a:rPr lang="en-GB" sz="2000" b="1" dirty="0" smtClean="0">
                <a:latin typeface="+mn-lt"/>
                <a:hlinkClick r:id="rId4"/>
              </a:rPr>
              <a:t>www.zsl.org/zsl-london-zoo/exhibits/reptile-house</a:t>
            </a:r>
            <a:endParaRPr lang="en-GB" sz="2000" b="1" dirty="0" smtClean="0">
              <a:latin typeface="+mn-lt"/>
            </a:endParaRPr>
          </a:p>
          <a:p>
            <a:pPr algn="ctr"/>
            <a:endParaRPr lang="en-GB" dirty="0">
              <a:latin typeface="+mn-lt"/>
            </a:endParaRPr>
          </a:p>
        </p:txBody>
      </p:sp>
      <p:sp>
        <p:nvSpPr>
          <p:cNvPr id="6" name="TextBox 5"/>
          <p:cNvSpPr txBox="1"/>
          <p:nvPr/>
        </p:nvSpPr>
        <p:spPr>
          <a:xfrm>
            <a:off x="611561" y="4725144"/>
            <a:ext cx="4014776" cy="1015663"/>
          </a:xfrm>
          <a:prstGeom prst="rect">
            <a:avLst/>
          </a:prstGeom>
          <a:noFill/>
        </p:spPr>
        <p:txBody>
          <a:bodyPr wrap="square" rtlCol="0">
            <a:spAutoFit/>
          </a:bodyPr>
          <a:lstStyle/>
          <a:p>
            <a:pPr algn="ctr"/>
            <a:r>
              <a:rPr lang="en-GB" sz="2000" dirty="0" smtClean="0">
                <a:latin typeface="+mj-lt"/>
              </a:rPr>
              <a:t>See snakes, lizards, amphibians, giant tortoises… and Raja the Komodo dragon</a:t>
            </a:r>
            <a:endParaRPr lang="en-GB" sz="2000" dirty="0">
              <a:latin typeface="+mj-lt"/>
            </a:endParaRPr>
          </a:p>
        </p:txBody>
      </p:sp>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143000"/>
          </a:xfrm>
        </p:spPr>
        <p:txBody>
          <a:bodyPr/>
          <a:lstStyle/>
          <a:p>
            <a:r>
              <a:rPr lang="en-GB" b="1" dirty="0" smtClean="0"/>
              <a:t>Tiger Territory</a:t>
            </a:r>
            <a:br>
              <a:rPr lang="en-GB" b="1" dirty="0" smtClean="0"/>
            </a:br>
            <a:r>
              <a:rPr lang="en-GB" sz="2000" b="1" dirty="0" smtClean="0">
                <a:hlinkClick r:id="rId2"/>
              </a:rPr>
              <a:t>www.zsl.org/zsl-london-zoo/exhibits/tiger-territory/</a:t>
            </a:r>
            <a:r>
              <a:rPr lang="en-GB" sz="2000" b="1" dirty="0" smtClean="0"/>
              <a:t> </a:t>
            </a:r>
          </a:p>
        </p:txBody>
      </p:sp>
      <p:sp>
        <p:nvSpPr>
          <p:cNvPr id="31747" name="Content Placeholder 2"/>
          <p:cNvSpPr>
            <a:spLocks noGrp="1"/>
          </p:cNvSpPr>
          <p:nvPr>
            <p:ph idx="1"/>
          </p:nvPr>
        </p:nvSpPr>
        <p:spPr>
          <a:xfrm>
            <a:off x="251520" y="1412875"/>
            <a:ext cx="8446393" cy="749300"/>
          </a:xfrm>
        </p:spPr>
        <p:txBody>
          <a:bodyPr/>
          <a:lstStyle/>
          <a:p>
            <a:pPr marL="0" indent="0" algn="ctr">
              <a:buFont typeface="Arial" charset="0"/>
              <a:buNone/>
            </a:pPr>
            <a:r>
              <a:rPr lang="en-GB" sz="2000" dirty="0" smtClean="0"/>
              <a:t>Meet Jae </a:t>
            </a:r>
            <a:r>
              <a:rPr lang="en-GB" sz="2000" dirty="0" err="1" smtClean="0"/>
              <a:t>Jae</a:t>
            </a:r>
            <a:r>
              <a:rPr lang="en-GB" sz="2000" dirty="0" smtClean="0"/>
              <a:t> (male), </a:t>
            </a:r>
            <a:r>
              <a:rPr lang="en-GB" sz="2000" dirty="0" err="1" smtClean="0"/>
              <a:t>Melati</a:t>
            </a:r>
            <a:r>
              <a:rPr lang="en-GB" sz="2000" dirty="0" smtClean="0"/>
              <a:t> (female) and their cubs, our Sumatran Tiger family</a:t>
            </a:r>
          </a:p>
        </p:txBody>
      </p:sp>
      <p:grpSp>
        <p:nvGrpSpPr>
          <p:cNvPr id="2" name="Group 1"/>
          <p:cNvGrpSpPr/>
          <p:nvPr/>
        </p:nvGrpSpPr>
        <p:grpSpPr>
          <a:xfrm>
            <a:off x="417132" y="2132856"/>
            <a:ext cx="8363016" cy="4227907"/>
            <a:chOff x="631388" y="2173288"/>
            <a:chExt cx="8363016" cy="4227907"/>
          </a:xfrm>
        </p:grpSpPr>
        <p:pic>
          <p:nvPicPr>
            <p:cNvPr id="2050" name="Picture 2" descr="http://www.zsl.org/sites/default/files/image/2014-01/jajejaeeat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93"/>
            <a:stretch/>
          </p:blipFill>
          <p:spPr bwMode="auto">
            <a:xfrm>
              <a:off x="3635896" y="2173288"/>
              <a:ext cx="5358508" cy="420737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2" descr="X:\Education Research\images 2013\Websizejpgs\ZSL_Education_0713_180.jpg"/>
            <p:cNvPicPr>
              <a:picLocks noChangeAspect="1" noChangeArrowheads="1"/>
            </p:cNvPicPr>
            <p:nvPr/>
          </p:nvPicPr>
          <p:blipFill>
            <a:blip r:embed="rId4"/>
            <a:srcRect/>
            <a:stretch>
              <a:fillRect/>
            </a:stretch>
          </p:blipFill>
          <p:spPr bwMode="auto">
            <a:xfrm>
              <a:off x="631388" y="2184795"/>
              <a:ext cx="3008312" cy="4216400"/>
            </a:xfrm>
            <a:prstGeom prst="rect">
              <a:avLst/>
            </a:prstGeom>
            <a:noFill/>
            <a:ln w="9525">
              <a:noFill/>
              <a:miter lim="800000"/>
              <a:headEnd/>
              <a:tailEnd/>
            </a:ln>
          </p:spPr>
        </p:pic>
      </p:grpSp>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143000"/>
          </a:xfrm>
        </p:spPr>
        <p:txBody>
          <a:bodyPr/>
          <a:lstStyle/>
          <a:p>
            <a:r>
              <a:rPr lang="en-GB" b="1" dirty="0" smtClean="0"/>
              <a:t>Gorilla Kingdom</a:t>
            </a:r>
            <a:br>
              <a:rPr lang="en-GB" b="1" dirty="0" smtClean="0"/>
            </a:br>
            <a:r>
              <a:rPr lang="en-GB" sz="2000" b="1" dirty="0" smtClean="0">
                <a:hlinkClick r:id="rId2"/>
              </a:rPr>
              <a:t>www.zsl.org/zsl-london-zoo/exhibits/gorilla-kingdom/</a:t>
            </a:r>
            <a:r>
              <a:rPr lang="en-GB" sz="2000" b="1" dirty="0" smtClean="0"/>
              <a:t> </a:t>
            </a:r>
          </a:p>
        </p:txBody>
      </p:sp>
      <p:sp>
        <p:nvSpPr>
          <p:cNvPr id="4" name="Content Placeholder 2"/>
          <p:cNvSpPr>
            <a:spLocks noGrp="1"/>
          </p:cNvSpPr>
          <p:nvPr>
            <p:ph idx="1"/>
          </p:nvPr>
        </p:nvSpPr>
        <p:spPr>
          <a:xfrm>
            <a:off x="251520" y="1412875"/>
            <a:ext cx="8446393" cy="749300"/>
          </a:xfrm>
        </p:spPr>
        <p:txBody>
          <a:bodyPr/>
          <a:lstStyle/>
          <a:p>
            <a:pPr marL="0" indent="0" algn="ctr">
              <a:buFont typeface="Arial" charset="0"/>
              <a:buNone/>
            </a:pPr>
            <a:r>
              <a:rPr lang="en-GB" sz="2000" dirty="0" smtClean="0"/>
              <a:t>You could spot </a:t>
            </a:r>
            <a:r>
              <a:rPr lang="en-GB" sz="2000" dirty="0" err="1" smtClean="0"/>
              <a:t>Kambuka</a:t>
            </a:r>
            <a:r>
              <a:rPr lang="en-GB" sz="2000" dirty="0" smtClean="0"/>
              <a:t> the enormous male gorilla, or one of our three females</a:t>
            </a:r>
          </a:p>
        </p:txBody>
      </p:sp>
      <p:grpSp>
        <p:nvGrpSpPr>
          <p:cNvPr id="2" name="Group 1"/>
          <p:cNvGrpSpPr/>
          <p:nvPr/>
        </p:nvGrpSpPr>
        <p:grpSpPr>
          <a:xfrm>
            <a:off x="323527" y="1892826"/>
            <a:ext cx="8542699" cy="4588219"/>
            <a:chOff x="323527" y="1892826"/>
            <a:chExt cx="8542699" cy="4588219"/>
          </a:xfrm>
        </p:grpSpPr>
        <p:pic>
          <p:nvPicPr>
            <p:cNvPr id="3074" name="Picture 2" descr="Mjukuu the gorilla at ZSL London Zoo."/>
            <p:cNvPicPr>
              <a:picLocks noChangeAspect="1" noChangeArrowheads="1"/>
            </p:cNvPicPr>
            <p:nvPr/>
          </p:nvPicPr>
          <p:blipFill rotWithShape="1">
            <a:blip r:embed="rId3">
              <a:extLst>
                <a:ext uri="{28A0092B-C50C-407E-A947-70E740481C1C}">
                  <a14:useLocalDpi xmlns:a14="http://schemas.microsoft.com/office/drawing/2010/main" val="0"/>
                </a:ext>
              </a:extLst>
            </a:blip>
            <a:srcRect l="22924" r="25003"/>
            <a:stretch/>
          </p:blipFill>
          <p:spPr bwMode="auto">
            <a:xfrm>
              <a:off x="4615794" y="1892826"/>
              <a:ext cx="4250432" cy="45882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925" t="34407" r="-6925" b="2439"/>
            <a:stretch/>
          </p:blipFill>
          <p:spPr>
            <a:xfrm>
              <a:off x="323527" y="1892826"/>
              <a:ext cx="4824537" cy="4588219"/>
            </a:xfrm>
            <a:prstGeom prst="rect">
              <a:avLst/>
            </a:prstGeom>
          </p:spPr>
        </p:pic>
      </p:grpSp>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GB" sz="4000" b="1" dirty="0" smtClean="0"/>
              <a:t>Animal Adventure</a:t>
            </a:r>
            <a:br>
              <a:rPr lang="en-GB" sz="4000" b="1" dirty="0" smtClean="0"/>
            </a:br>
            <a:r>
              <a:rPr lang="en-GB" sz="2200" b="1" dirty="0" smtClean="0">
                <a:hlinkClick r:id="rId2"/>
              </a:rPr>
              <a:t>www.zsl.org/zsl-london-zoo/exhibits/animal-adventure</a:t>
            </a:r>
            <a:r>
              <a:rPr lang="en-GB" sz="2000" b="1" dirty="0" smtClean="0"/>
              <a:t/>
            </a:r>
            <a:br>
              <a:rPr lang="en-GB" sz="2000" b="1" dirty="0" smtClean="0"/>
            </a:br>
            <a:endParaRPr lang="en-GB" sz="2000" b="1" dirty="0" smtClean="0"/>
          </a:p>
        </p:txBody>
      </p:sp>
      <p:pic>
        <p:nvPicPr>
          <p:cNvPr id="5122" name="Picture 2" descr="A coatis at ZSL London Zoo"/>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256" r="19931"/>
          <a:stretch/>
        </p:blipFill>
        <p:spPr bwMode="auto">
          <a:xfrm>
            <a:off x="351260" y="2847552"/>
            <a:ext cx="3068612" cy="3533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group of llama at ZSL London Zoo"/>
          <p:cNvPicPr>
            <a:picLocks noChangeAspect="1" noChangeArrowheads="1"/>
          </p:cNvPicPr>
          <p:nvPr/>
        </p:nvPicPr>
        <p:blipFill rotWithShape="1">
          <a:blip r:embed="rId4">
            <a:extLst>
              <a:ext uri="{28A0092B-C50C-407E-A947-70E740481C1C}">
                <a14:useLocalDpi xmlns:a14="http://schemas.microsoft.com/office/drawing/2010/main" val="0"/>
              </a:ext>
            </a:extLst>
          </a:blip>
          <a:srcRect l="4420" r="53979"/>
          <a:stretch/>
        </p:blipFill>
        <p:spPr bwMode="auto">
          <a:xfrm>
            <a:off x="3347864" y="2847552"/>
            <a:ext cx="2615239" cy="35337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93353" y="1484784"/>
            <a:ext cx="7895071"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GB" sz="2000" dirty="0" smtClean="0"/>
              <a:t>In our Children’s Zoo “Animal Adventure” you can swing in the trees like a coati, crawl through a tunnel to see the </a:t>
            </a:r>
            <a:r>
              <a:rPr lang="en-GB" sz="2000" dirty="0" err="1" smtClean="0"/>
              <a:t>meerkats</a:t>
            </a:r>
            <a:r>
              <a:rPr lang="en-GB" sz="2000" dirty="0" smtClean="0"/>
              <a:t>, and stroke the animals in the Touch Zone farm</a:t>
            </a:r>
          </a:p>
        </p:txBody>
      </p:sp>
      <p:grpSp>
        <p:nvGrpSpPr>
          <p:cNvPr id="3" name="Group 2"/>
          <p:cNvGrpSpPr/>
          <p:nvPr/>
        </p:nvGrpSpPr>
        <p:grpSpPr>
          <a:xfrm>
            <a:off x="413841" y="2708920"/>
            <a:ext cx="8316318" cy="3672408"/>
            <a:chOff x="412325" y="2847552"/>
            <a:chExt cx="8316318" cy="3672408"/>
          </a:xfrm>
        </p:grpSpPr>
        <p:pic>
          <p:nvPicPr>
            <p:cNvPr id="5125" name="Picture 5" descr="X:\Education Research\images 2013\Websizejpgs - PERMISSIONED\ZSL_Education_0713_29.jpg"/>
            <p:cNvPicPr>
              <a:picLocks noChangeAspect="1" noChangeArrowheads="1"/>
            </p:cNvPicPr>
            <p:nvPr/>
          </p:nvPicPr>
          <p:blipFill rotWithShape="1">
            <a:blip r:embed="rId5">
              <a:extLst>
                <a:ext uri="{28A0092B-C50C-407E-A947-70E740481C1C}">
                  <a14:useLocalDpi xmlns:a14="http://schemas.microsoft.com/office/drawing/2010/main" val="0"/>
                </a:ext>
              </a:extLst>
            </a:blip>
            <a:srcRect l="23082" r="20596"/>
            <a:stretch/>
          </p:blipFill>
          <p:spPr bwMode="auto">
            <a:xfrm>
              <a:off x="5940152" y="2847552"/>
              <a:ext cx="278849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 coatis at ZSL London Zoo"/>
            <p:cNvPicPr>
              <a:picLocks noChangeAspect="1" noChangeArrowheads="1"/>
            </p:cNvPicPr>
            <p:nvPr/>
          </p:nvPicPr>
          <p:blipFill rotWithShape="1">
            <a:blip r:embed="rId3">
              <a:extLst>
                <a:ext uri="{28A0092B-C50C-407E-A947-70E740481C1C}">
                  <a14:useLocalDpi xmlns:a14="http://schemas.microsoft.com/office/drawing/2010/main" val="0"/>
                </a:ext>
              </a:extLst>
            </a:blip>
            <a:srcRect l="31256" r="19931"/>
            <a:stretch/>
          </p:blipFill>
          <p:spPr bwMode="auto">
            <a:xfrm>
              <a:off x="412325" y="2847552"/>
              <a:ext cx="3068612" cy="3533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A group of llama at ZSL London Zoo"/>
            <p:cNvPicPr>
              <a:picLocks noChangeAspect="1" noChangeArrowheads="1"/>
            </p:cNvPicPr>
            <p:nvPr/>
          </p:nvPicPr>
          <p:blipFill rotWithShape="1">
            <a:blip r:embed="rId4">
              <a:extLst>
                <a:ext uri="{28A0092B-C50C-407E-A947-70E740481C1C}">
                  <a14:useLocalDpi xmlns:a14="http://schemas.microsoft.com/office/drawing/2010/main" val="0"/>
                </a:ext>
              </a:extLst>
            </a:blip>
            <a:srcRect l="4420" r="53979"/>
            <a:stretch/>
          </p:blipFill>
          <p:spPr bwMode="auto">
            <a:xfrm>
              <a:off x="3408929" y="2847552"/>
              <a:ext cx="2615239" cy="353377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776788" y="44148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4819" name="Rectangle 3"/>
          <p:cNvSpPr>
            <a:spLocks noGrp="1" noChangeArrowheads="1"/>
          </p:cNvSpPr>
          <p:nvPr>
            <p:ph type="title"/>
          </p:nvPr>
        </p:nvSpPr>
        <p:spPr>
          <a:xfrm>
            <a:off x="457200" y="274638"/>
            <a:ext cx="8229600" cy="1143000"/>
          </a:xfrm>
        </p:spPr>
        <p:txBody>
          <a:bodyPr/>
          <a:lstStyle/>
          <a:p>
            <a:r>
              <a:rPr lang="en-GB" altLang="en-US" b="1" dirty="0" smtClean="0"/>
              <a:t>The Blackburn Pavilion</a:t>
            </a:r>
            <a:endParaRPr lang="en-US" altLang="en-US" b="1" dirty="0" smtClean="0"/>
          </a:p>
        </p:txBody>
      </p:sp>
      <p:sp>
        <p:nvSpPr>
          <p:cNvPr id="34820" name="Rectangle 5"/>
          <p:cNvSpPr>
            <a:spLocks noChangeArrowheads="1"/>
          </p:cNvSpPr>
          <p:nvPr/>
        </p:nvSpPr>
        <p:spPr bwMode="auto">
          <a:xfrm>
            <a:off x="4398963" y="438308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 name="Rectangle 1"/>
          <p:cNvSpPr/>
          <p:nvPr/>
        </p:nvSpPr>
        <p:spPr>
          <a:xfrm>
            <a:off x="1871700" y="1196752"/>
            <a:ext cx="5400600" cy="677108"/>
          </a:xfrm>
          <a:prstGeom prst="rect">
            <a:avLst/>
          </a:prstGeom>
        </p:spPr>
        <p:txBody>
          <a:bodyPr wrap="square">
            <a:spAutoFit/>
          </a:bodyPr>
          <a:lstStyle/>
          <a:p>
            <a:pPr algn="ctr"/>
            <a:r>
              <a:rPr lang="en-GB" sz="2000" b="1" dirty="0" smtClean="0">
                <a:latin typeface="+mj-lt"/>
                <a:hlinkClick r:id="rId3"/>
              </a:rPr>
              <a:t>www.zsl.org/zsl-london-zoo/exhibits/birds</a:t>
            </a:r>
            <a:endParaRPr lang="en-GB" sz="2000" b="1" dirty="0" smtClean="0">
              <a:latin typeface="+mj-lt"/>
            </a:endParaRPr>
          </a:p>
          <a:p>
            <a:pPr algn="ctr"/>
            <a:endParaRPr lang="en-GB" dirty="0">
              <a:latin typeface="+mj-lt"/>
            </a:endParaRPr>
          </a:p>
        </p:txBody>
      </p:sp>
      <p:grpSp>
        <p:nvGrpSpPr>
          <p:cNvPr id="3" name="Group 2"/>
          <p:cNvGrpSpPr/>
          <p:nvPr/>
        </p:nvGrpSpPr>
        <p:grpSpPr>
          <a:xfrm>
            <a:off x="251520" y="2448644"/>
            <a:ext cx="8742852" cy="4076700"/>
            <a:chOff x="251520" y="2344738"/>
            <a:chExt cx="8742852" cy="4076700"/>
          </a:xfrm>
        </p:grpSpPr>
        <p:pic>
          <p:nvPicPr>
            <p:cNvPr id="34821" name="Picture 16"/>
            <p:cNvPicPr>
              <a:picLocks noChangeAspect="1" noChangeArrowheads="1"/>
            </p:cNvPicPr>
            <p:nvPr/>
          </p:nvPicPr>
          <p:blipFill>
            <a:blip r:embed="rId4"/>
            <a:srcRect/>
            <a:stretch>
              <a:fillRect/>
            </a:stretch>
          </p:blipFill>
          <p:spPr bwMode="auto">
            <a:xfrm>
              <a:off x="251520" y="2344738"/>
              <a:ext cx="4038600" cy="4076700"/>
            </a:xfrm>
            <a:prstGeom prst="rect">
              <a:avLst/>
            </a:prstGeom>
            <a:noFill/>
            <a:ln w="9525">
              <a:noFill/>
              <a:miter lim="800000"/>
              <a:headEnd/>
              <a:tailEnd/>
            </a:ln>
          </p:spPr>
        </p:pic>
        <p:pic>
          <p:nvPicPr>
            <p:cNvPr id="1026" name="Picture 2" descr="http://www.zsl.org/sites/default/files/image/2014-02/DSC_037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424"/>
            <a:stretch/>
          </p:blipFill>
          <p:spPr bwMode="auto">
            <a:xfrm>
              <a:off x="3589518" y="2344738"/>
              <a:ext cx="5404854" cy="40767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p:cNvSpPr>
            <a:spLocks noGrp="1"/>
          </p:cNvSpPr>
          <p:nvPr>
            <p:ph idx="1"/>
          </p:nvPr>
        </p:nvSpPr>
        <p:spPr>
          <a:xfrm>
            <a:off x="888356" y="1592889"/>
            <a:ext cx="7776864" cy="749300"/>
          </a:xfrm>
        </p:spPr>
        <p:txBody>
          <a:bodyPr/>
          <a:lstStyle/>
          <a:p>
            <a:pPr marL="0" indent="0" algn="ctr">
              <a:buFont typeface="Arial" charset="0"/>
              <a:buNone/>
            </a:pPr>
            <a:r>
              <a:rPr lang="en-GB" sz="2000" dirty="0" smtClean="0"/>
              <a:t>Spot the brightly-coloured tropical birds in the trees as you walk through this beautiful enclosure</a:t>
            </a:r>
          </a:p>
        </p:txBody>
      </p:sp>
      <p:pic>
        <p:nvPicPr>
          <p:cNvPr id="11" name="Picture 10"/>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776788" y="44148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6867" name="Rectangle 3"/>
          <p:cNvSpPr>
            <a:spLocks noGrp="1" noChangeArrowheads="1"/>
          </p:cNvSpPr>
          <p:nvPr>
            <p:ph type="title"/>
          </p:nvPr>
        </p:nvSpPr>
        <p:spPr/>
        <p:txBody>
          <a:bodyPr/>
          <a:lstStyle/>
          <a:p>
            <a:r>
              <a:rPr lang="en-GB" altLang="en-US" b="1" dirty="0" smtClean="0"/>
              <a:t>Meet the Monkeys</a:t>
            </a:r>
            <a:endParaRPr lang="en-US" altLang="en-US" b="1" dirty="0" smtClean="0"/>
          </a:p>
        </p:txBody>
      </p:sp>
      <p:sp>
        <p:nvSpPr>
          <p:cNvPr id="36868" name="Rectangle 4"/>
          <p:cNvSpPr>
            <a:spLocks noChangeArrowheads="1"/>
          </p:cNvSpPr>
          <p:nvPr/>
        </p:nvSpPr>
        <p:spPr bwMode="auto">
          <a:xfrm>
            <a:off x="4398963" y="438308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 name="Rectangle 1"/>
          <p:cNvSpPr/>
          <p:nvPr/>
        </p:nvSpPr>
        <p:spPr>
          <a:xfrm>
            <a:off x="1088740" y="1196752"/>
            <a:ext cx="6966520" cy="1292662"/>
          </a:xfrm>
          <a:prstGeom prst="rect">
            <a:avLst/>
          </a:prstGeom>
        </p:spPr>
        <p:txBody>
          <a:bodyPr wrap="square">
            <a:spAutoFit/>
          </a:bodyPr>
          <a:lstStyle/>
          <a:p>
            <a:pPr algn="ctr"/>
            <a:r>
              <a:rPr lang="en-GB" sz="2000" b="1" dirty="0" smtClean="0">
                <a:latin typeface="+mj-lt"/>
                <a:hlinkClick r:id="rId3"/>
              </a:rPr>
              <a:t>www.zsl.org/zsl-london-zoo/exhibits/meet-the-monkeys</a:t>
            </a:r>
            <a:endParaRPr lang="en-GB" sz="2000" b="1" dirty="0" smtClean="0">
              <a:latin typeface="+mj-lt"/>
            </a:endParaRPr>
          </a:p>
          <a:p>
            <a:endParaRPr lang="en-GB" sz="2000" dirty="0">
              <a:latin typeface="+mj-lt"/>
            </a:endParaRPr>
          </a:p>
          <a:p>
            <a:pPr algn="ctr"/>
            <a:r>
              <a:rPr lang="en-GB" sz="2000" dirty="0" smtClean="0">
                <a:latin typeface="+mj-lt"/>
              </a:rPr>
              <a:t>Our cheeky monkeys may climb and jump right over your head!</a:t>
            </a:r>
          </a:p>
          <a:p>
            <a:endParaRPr lang="en-GB" dirty="0">
              <a:latin typeface="+mj-lt"/>
            </a:endParaRPr>
          </a:p>
        </p:txBody>
      </p:sp>
      <p:pic>
        <p:nvPicPr>
          <p:cNvPr id="2050" name="Picture 2" descr="Squirrel monkeys in Meet the Monkeys at ZSL London Zoo"/>
          <p:cNvPicPr>
            <a:picLocks noChangeAspect="1" noChangeArrowheads="1"/>
          </p:cNvPicPr>
          <p:nvPr/>
        </p:nvPicPr>
        <p:blipFill rotWithShape="1">
          <a:blip r:embed="rId4">
            <a:extLst>
              <a:ext uri="{28A0092B-C50C-407E-A947-70E740481C1C}">
                <a14:useLocalDpi xmlns:a14="http://schemas.microsoft.com/office/drawing/2010/main" val="0"/>
              </a:ext>
            </a:extLst>
          </a:blip>
          <a:srcRect l="13036" r="17783"/>
          <a:stretch/>
        </p:blipFill>
        <p:spPr bwMode="auto">
          <a:xfrm>
            <a:off x="539552" y="2348880"/>
            <a:ext cx="8064896" cy="3917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776788" y="44148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145420" name="Rectangle 12"/>
          <p:cNvSpPr>
            <a:spLocks noGrp="1" noChangeArrowheads="1"/>
          </p:cNvSpPr>
          <p:nvPr>
            <p:ph type="title"/>
          </p:nvPr>
        </p:nvSpPr>
        <p:spPr>
          <a:xfrm>
            <a:off x="1208881" y="549275"/>
            <a:ext cx="6726238" cy="611188"/>
          </a:xfrm>
        </p:spPr>
        <p:txBody>
          <a:bodyPr rtlCol="0">
            <a:normAutofit fontScale="90000"/>
          </a:bodyPr>
          <a:lstStyle/>
          <a:p>
            <a:pPr fontAlgn="auto">
              <a:spcAft>
                <a:spcPts val="0"/>
              </a:spcAft>
              <a:defRPr/>
            </a:pPr>
            <a:r>
              <a:rPr lang="en-GB" altLang="en-US" b="1" dirty="0" smtClean="0"/>
              <a:t>B.U.G.S</a:t>
            </a:r>
            <a:r>
              <a:rPr lang="en-GB" altLang="en-US" b="1" dirty="0"/>
              <a:t>.</a:t>
            </a:r>
            <a:br>
              <a:rPr lang="en-GB" altLang="en-US" b="1" dirty="0"/>
            </a:br>
            <a:r>
              <a:rPr lang="en-GB" altLang="en-US" sz="2200" b="1" dirty="0" smtClean="0">
                <a:hlinkClick r:id="rId3"/>
              </a:rPr>
              <a:t>www.zsl.org/zsl-london-zoo/exhibits/bugs/</a:t>
            </a:r>
            <a:r>
              <a:rPr lang="en-GB" altLang="en-US" sz="2200" b="1" dirty="0" smtClean="0"/>
              <a:t> </a:t>
            </a:r>
            <a:endParaRPr lang="en-US" altLang="en-US" sz="2200" b="1" dirty="0"/>
          </a:p>
        </p:txBody>
      </p:sp>
      <p:grpSp>
        <p:nvGrpSpPr>
          <p:cNvPr id="38916" name="Group 1"/>
          <p:cNvGrpSpPr>
            <a:grpSpLocks/>
          </p:cNvGrpSpPr>
          <p:nvPr/>
        </p:nvGrpSpPr>
        <p:grpSpPr bwMode="auto">
          <a:xfrm>
            <a:off x="611560" y="2132856"/>
            <a:ext cx="7920880" cy="4089526"/>
            <a:chOff x="1691680" y="2721286"/>
            <a:chExt cx="6506541" cy="3387105"/>
          </a:xfrm>
        </p:grpSpPr>
        <p:pic>
          <p:nvPicPr>
            <p:cNvPr id="38917" name="Picture 18"/>
            <p:cNvPicPr>
              <a:picLocks noChangeAspect="1" noChangeArrowheads="1"/>
            </p:cNvPicPr>
            <p:nvPr/>
          </p:nvPicPr>
          <p:blipFill>
            <a:blip r:embed="rId4"/>
            <a:srcRect/>
            <a:stretch>
              <a:fillRect/>
            </a:stretch>
          </p:blipFill>
          <p:spPr bwMode="auto">
            <a:xfrm>
              <a:off x="5940152" y="2721286"/>
              <a:ext cx="2258069" cy="3387104"/>
            </a:xfrm>
            <a:prstGeom prst="rect">
              <a:avLst/>
            </a:prstGeom>
            <a:noFill/>
            <a:ln w="9525">
              <a:noFill/>
              <a:miter lim="800000"/>
              <a:headEnd/>
              <a:tailEnd/>
            </a:ln>
          </p:spPr>
        </p:pic>
        <p:pic>
          <p:nvPicPr>
            <p:cNvPr id="38918" name="Picture 16"/>
            <p:cNvPicPr>
              <a:picLocks noChangeAspect="1" noChangeArrowheads="1"/>
            </p:cNvPicPr>
            <p:nvPr/>
          </p:nvPicPr>
          <p:blipFill>
            <a:blip r:embed="rId5"/>
            <a:srcRect/>
            <a:stretch>
              <a:fillRect/>
            </a:stretch>
          </p:blipFill>
          <p:spPr bwMode="auto">
            <a:xfrm>
              <a:off x="1691680" y="2721286"/>
              <a:ext cx="2258070" cy="3387105"/>
            </a:xfrm>
            <a:prstGeom prst="rect">
              <a:avLst/>
            </a:prstGeom>
            <a:noFill/>
            <a:ln w="9525">
              <a:noFill/>
              <a:miter lim="800000"/>
              <a:headEnd/>
              <a:tailEnd/>
            </a:ln>
          </p:spPr>
        </p:pic>
        <p:pic>
          <p:nvPicPr>
            <p:cNvPr id="38919" name="Picture 14"/>
            <p:cNvPicPr>
              <a:picLocks noChangeAspect="1" noChangeArrowheads="1"/>
            </p:cNvPicPr>
            <p:nvPr/>
          </p:nvPicPr>
          <p:blipFill>
            <a:blip r:embed="rId6"/>
            <a:srcRect/>
            <a:stretch>
              <a:fillRect/>
            </a:stretch>
          </p:blipFill>
          <p:spPr bwMode="auto">
            <a:xfrm>
              <a:off x="3806713" y="2721286"/>
              <a:ext cx="2260509" cy="3387105"/>
            </a:xfrm>
            <a:prstGeom prst="rect">
              <a:avLst/>
            </a:prstGeom>
            <a:noFill/>
            <a:ln w="9525">
              <a:noFill/>
              <a:miter lim="800000"/>
              <a:headEnd/>
              <a:tailEnd/>
            </a:ln>
          </p:spPr>
        </p:pic>
      </p:grpSp>
      <p:sp>
        <p:nvSpPr>
          <p:cNvPr id="9" name="Content Placeholder 2"/>
          <p:cNvSpPr>
            <a:spLocks noGrp="1"/>
          </p:cNvSpPr>
          <p:nvPr>
            <p:ph idx="1"/>
          </p:nvPr>
        </p:nvSpPr>
        <p:spPr>
          <a:xfrm>
            <a:off x="467544" y="1412776"/>
            <a:ext cx="8446393" cy="749300"/>
          </a:xfrm>
        </p:spPr>
        <p:txBody>
          <a:bodyPr/>
          <a:lstStyle/>
          <a:p>
            <a:pPr marL="0" indent="0" algn="ctr">
              <a:buFont typeface="Arial" charset="0"/>
              <a:buNone/>
            </a:pPr>
            <a:r>
              <a:rPr lang="en-GB" sz="2000" dirty="0" smtClean="0"/>
              <a:t>Hundreds of animals from ants to tarantulas can be found in B.U.G.S</a:t>
            </a:r>
          </a:p>
        </p:txBody>
      </p:sp>
      <p:pic>
        <p:nvPicPr>
          <p:cNvPr id="10" name="Picture 9"/>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538" y="476672"/>
            <a:ext cx="8208962" cy="4955203"/>
          </a:xfrm>
          <a:prstGeom prst="rect">
            <a:avLst/>
          </a:prstGeom>
          <a:noFill/>
        </p:spPr>
        <p:txBody>
          <a:bodyPr>
            <a:spAutoFit/>
          </a:bodyPr>
          <a:lstStyle/>
          <a:p>
            <a:pPr fontAlgn="auto">
              <a:spcBef>
                <a:spcPts val="0"/>
              </a:spcBef>
              <a:spcAft>
                <a:spcPts val="0"/>
              </a:spcAft>
              <a:defRPr/>
            </a:pPr>
            <a:r>
              <a:rPr lang="en-GB" sz="2800" b="1" dirty="0">
                <a:solidFill>
                  <a:srgbClr val="006600"/>
                </a:solidFill>
                <a:latin typeface="+mn-lt"/>
              </a:rPr>
              <a:t>Thank you for booking your visit </a:t>
            </a:r>
            <a:r>
              <a:rPr lang="en-GB" sz="2800" b="1" dirty="0" smtClean="0">
                <a:solidFill>
                  <a:srgbClr val="006600"/>
                </a:solidFill>
                <a:latin typeface="+mn-lt"/>
              </a:rPr>
              <a:t>to</a:t>
            </a:r>
          </a:p>
          <a:p>
            <a:pPr fontAlgn="auto">
              <a:spcBef>
                <a:spcPts val="0"/>
              </a:spcBef>
              <a:spcAft>
                <a:spcPts val="0"/>
              </a:spcAft>
              <a:defRPr/>
            </a:pPr>
            <a:r>
              <a:rPr lang="en-GB" sz="2800" b="1" dirty="0" smtClean="0">
                <a:solidFill>
                  <a:srgbClr val="006600"/>
                </a:solidFill>
                <a:latin typeface="+mn-lt"/>
              </a:rPr>
              <a:t>ZSL </a:t>
            </a:r>
            <a:r>
              <a:rPr lang="en-GB" sz="2800" b="1" dirty="0">
                <a:solidFill>
                  <a:srgbClr val="006600"/>
                </a:solidFill>
                <a:latin typeface="+mn-lt"/>
              </a:rPr>
              <a:t>London Zoo</a:t>
            </a:r>
          </a:p>
          <a:p>
            <a:pPr fontAlgn="auto">
              <a:spcBef>
                <a:spcPts val="0"/>
              </a:spcBef>
              <a:spcAft>
                <a:spcPts val="0"/>
              </a:spcAft>
              <a:defRPr/>
            </a:pPr>
            <a:endParaRPr lang="en-GB" sz="2000" dirty="0">
              <a:latin typeface="+mn-lt"/>
            </a:endParaRPr>
          </a:p>
          <a:p>
            <a:pPr fontAlgn="auto">
              <a:spcBef>
                <a:spcPts val="0"/>
              </a:spcBef>
              <a:spcAft>
                <a:spcPts val="0"/>
              </a:spcAft>
              <a:defRPr/>
            </a:pPr>
            <a:r>
              <a:rPr lang="en-GB" sz="2000" dirty="0" smtClean="0">
                <a:latin typeface="+mn-lt"/>
              </a:rPr>
              <a:t>This </a:t>
            </a:r>
            <a:r>
              <a:rPr lang="en-GB" sz="2000" dirty="0">
                <a:latin typeface="+mn-lt"/>
              </a:rPr>
              <a:t>resource is designed to give you all the information you need for your visit and is structured into the following sections:</a:t>
            </a:r>
          </a:p>
          <a:p>
            <a:pPr marL="342900" indent="-342900" fontAlgn="auto">
              <a:spcBef>
                <a:spcPts val="0"/>
              </a:spcBef>
              <a:spcAft>
                <a:spcPts val="0"/>
              </a:spcAft>
              <a:buFont typeface="+mj-lt"/>
              <a:buAutoNum type="arabicPeriod"/>
              <a:defRPr/>
            </a:pPr>
            <a:endParaRPr lang="en-GB" sz="2000" dirty="0">
              <a:latin typeface="+mn-lt"/>
            </a:endParaRPr>
          </a:p>
          <a:p>
            <a:pPr marL="457200" indent="-457200" fontAlgn="auto">
              <a:spcBef>
                <a:spcPts val="0"/>
              </a:spcBef>
              <a:spcAft>
                <a:spcPts val="0"/>
              </a:spcAft>
              <a:buFont typeface="+mj-lt"/>
              <a:buAutoNum type="arabicPeriod"/>
              <a:defRPr/>
            </a:pPr>
            <a:r>
              <a:rPr lang="en-GB" sz="2000" b="1" dirty="0">
                <a:latin typeface="+mn-lt"/>
              </a:rPr>
              <a:t>Before </a:t>
            </a:r>
            <a:r>
              <a:rPr lang="en-GB" sz="2000" b="1" dirty="0" smtClean="0">
                <a:latin typeface="+mn-lt"/>
              </a:rPr>
              <a:t>your visit </a:t>
            </a:r>
            <a:r>
              <a:rPr lang="en-GB" sz="2000" dirty="0" smtClean="0">
                <a:latin typeface="+mn-lt"/>
              </a:rPr>
              <a:t>– </a:t>
            </a:r>
            <a:r>
              <a:rPr lang="en-GB" sz="2000" dirty="0">
                <a:latin typeface="+mn-lt"/>
              </a:rPr>
              <a:t>a </a:t>
            </a:r>
            <a:r>
              <a:rPr lang="en-GB" sz="2000" dirty="0" smtClean="0">
                <a:latin typeface="+mn-lt"/>
              </a:rPr>
              <a:t>checklist </a:t>
            </a:r>
            <a:r>
              <a:rPr lang="en-GB" sz="2000" dirty="0">
                <a:latin typeface="+mn-lt"/>
              </a:rPr>
              <a:t>to ensure you are prepared for your day</a:t>
            </a:r>
          </a:p>
          <a:p>
            <a:pPr marL="457200" indent="-457200" fontAlgn="auto">
              <a:spcBef>
                <a:spcPts val="0"/>
              </a:spcBef>
              <a:spcAft>
                <a:spcPts val="0"/>
              </a:spcAft>
              <a:buFont typeface="+mj-lt"/>
              <a:buAutoNum type="arabicPeriod"/>
              <a:defRPr/>
            </a:pPr>
            <a:endParaRPr lang="en-GB" sz="2000" dirty="0">
              <a:latin typeface="+mn-lt"/>
            </a:endParaRPr>
          </a:p>
          <a:p>
            <a:pPr marL="457200" indent="-457200" fontAlgn="auto">
              <a:spcBef>
                <a:spcPts val="0"/>
              </a:spcBef>
              <a:spcAft>
                <a:spcPts val="0"/>
              </a:spcAft>
              <a:buFont typeface="+mj-lt"/>
              <a:buAutoNum type="arabicPeriod"/>
              <a:defRPr/>
            </a:pPr>
            <a:r>
              <a:rPr lang="en-GB" sz="2000" b="1" dirty="0" smtClean="0">
                <a:latin typeface="+mn-lt"/>
              </a:rPr>
              <a:t>How to get to the Zoo </a:t>
            </a:r>
            <a:r>
              <a:rPr lang="en-GB" sz="2000" dirty="0" smtClean="0">
                <a:latin typeface="+mn-lt"/>
              </a:rPr>
              <a:t>– arriving by public transport</a:t>
            </a:r>
            <a:endParaRPr lang="en-GB" sz="2000" b="1" dirty="0" smtClean="0">
              <a:latin typeface="+mn-lt"/>
            </a:endParaRPr>
          </a:p>
          <a:p>
            <a:pPr marL="457200" indent="-457200" fontAlgn="auto">
              <a:spcBef>
                <a:spcPts val="0"/>
              </a:spcBef>
              <a:spcAft>
                <a:spcPts val="0"/>
              </a:spcAft>
              <a:buFont typeface="+mj-lt"/>
              <a:buAutoNum type="arabicPeriod"/>
              <a:defRPr/>
            </a:pPr>
            <a:endParaRPr lang="en-GB" sz="2000" b="1" dirty="0">
              <a:latin typeface="+mn-lt"/>
            </a:endParaRPr>
          </a:p>
          <a:p>
            <a:pPr marL="457200" indent="-457200" fontAlgn="auto">
              <a:spcBef>
                <a:spcPts val="0"/>
              </a:spcBef>
              <a:spcAft>
                <a:spcPts val="0"/>
              </a:spcAft>
              <a:buFont typeface="+mj-lt"/>
              <a:buAutoNum type="arabicPeriod"/>
              <a:defRPr/>
            </a:pPr>
            <a:r>
              <a:rPr lang="en-GB" sz="2000" b="1" dirty="0" smtClean="0">
                <a:latin typeface="+mn-lt"/>
              </a:rPr>
              <a:t>On </a:t>
            </a:r>
            <a:r>
              <a:rPr lang="en-GB" sz="2000" b="1" dirty="0">
                <a:latin typeface="+mn-lt"/>
              </a:rPr>
              <a:t>the day of your </a:t>
            </a:r>
            <a:r>
              <a:rPr lang="en-GB" sz="2000" b="1" dirty="0" smtClean="0">
                <a:latin typeface="+mn-lt"/>
              </a:rPr>
              <a:t>visit</a:t>
            </a:r>
          </a:p>
          <a:p>
            <a:pPr marL="457200" indent="-457200" fontAlgn="auto">
              <a:spcBef>
                <a:spcPts val="0"/>
              </a:spcBef>
              <a:spcAft>
                <a:spcPts val="0"/>
              </a:spcAft>
              <a:buFont typeface="+mj-lt"/>
              <a:buAutoNum type="arabicPeriod"/>
              <a:defRPr/>
            </a:pPr>
            <a:endParaRPr lang="en-GB" sz="2000" b="1" dirty="0" smtClean="0">
              <a:latin typeface="+mn-lt"/>
            </a:endParaRPr>
          </a:p>
          <a:p>
            <a:pPr marL="457200" indent="-457200" fontAlgn="auto">
              <a:spcBef>
                <a:spcPts val="0"/>
              </a:spcBef>
              <a:spcAft>
                <a:spcPts val="0"/>
              </a:spcAft>
              <a:buFont typeface="+mj-lt"/>
              <a:buAutoNum type="arabicPeriod"/>
              <a:defRPr/>
            </a:pPr>
            <a:r>
              <a:rPr lang="en-GB" sz="2000" b="1" dirty="0" smtClean="0">
                <a:latin typeface="+mn-lt"/>
              </a:rPr>
              <a:t>Information </a:t>
            </a:r>
            <a:r>
              <a:rPr lang="en-GB" sz="2000" b="1" dirty="0">
                <a:latin typeface="+mn-lt"/>
              </a:rPr>
              <a:t>to help prepare your </a:t>
            </a:r>
            <a:r>
              <a:rPr lang="en-GB" sz="2000" b="1" dirty="0" smtClean="0">
                <a:latin typeface="+mn-lt"/>
              </a:rPr>
              <a:t>students</a:t>
            </a:r>
          </a:p>
          <a:p>
            <a:pPr marL="457200" indent="-457200" fontAlgn="auto">
              <a:spcBef>
                <a:spcPts val="0"/>
              </a:spcBef>
              <a:spcAft>
                <a:spcPts val="0"/>
              </a:spcAft>
              <a:buFont typeface="+mj-lt"/>
              <a:buAutoNum type="arabicPeriod"/>
              <a:defRPr/>
            </a:pPr>
            <a:endParaRPr lang="en-GB" sz="2000" dirty="0">
              <a:latin typeface="+mn-lt"/>
            </a:endParaRPr>
          </a:p>
          <a:p>
            <a:pPr marL="457200" indent="-457200" fontAlgn="auto">
              <a:spcBef>
                <a:spcPts val="0"/>
              </a:spcBef>
              <a:spcAft>
                <a:spcPts val="0"/>
              </a:spcAft>
              <a:buFont typeface="+mj-lt"/>
              <a:buAutoNum type="arabicPeriod"/>
              <a:defRPr/>
            </a:pPr>
            <a:r>
              <a:rPr lang="en-GB" sz="2000" b="1" dirty="0">
                <a:latin typeface="+mn-lt"/>
              </a:rPr>
              <a:t>After your visit to ZSL London </a:t>
            </a:r>
            <a:r>
              <a:rPr lang="en-GB" sz="2000" b="1" dirty="0" smtClean="0">
                <a:latin typeface="+mn-lt"/>
              </a:rPr>
              <a:t>Zoo</a:t>
            </a:r>
            <a:endParaRPr lang="en-GB" sz="20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8888" y="476250"/>
            <a:ext cx="6726237" cy="611188"/>
          </a:xfrm>
        </p:spPr>
        <p:txBody>
          <a:bodyPr rtlCol="0">
            <a:normAutofit fontScale="90000"/>
          </a:bodyPr>
          <a:lstStyle/>
          <a:p>
            <a:pPr fontAlgn="auto">
              <a:spcAft>
                <a:spcPts val="0"/>
              </a:spcAft>
              <a:defRPr/>
            </a:pPr>
            <a:r>
              <a:rPr lang="en-GB" b="1" dirty="0" smtClean="0"/>
              <a:t/>
            </a:r>
            <a:br>
              <a:rPr lang="en-GB" b="1" dirty="0" smtClean="0"/>
            </a:br>
            <a:r>
              <a:rPr lang="en-GB" b="1" dirty="0" smtClean="0"/>
              <a:t>Butterfly Paradise</a:t>
            </a:r>
            <a:br>
              <a:rPr lang="en-GB" b="1" dirty="0" smtClean="0"/>
            </a:br>
            <a:endParaRPr lang="en-GB" dirty="0"/>
          </a:p>
        </p:txBody>
      </p:sp>
      <p:pic>
        <p:nvPicPr>
          <p:cNvPr id="40964" name="Picture 2" descr="X:\Education Research\images 2013\Websizejpgs\ZSL_Education_0713_143.jpg"/>
          <p:cNvPicPr>
            <a:picLocks noChangeAspect="1" noChangeArrowheads="1"/>
          </p:cNvPicPr>
          <p:nvPr/>
        </p:nvPicPr>
        <p:blipFill rotWithShape="1">
          <a:blip r:embed="rId2"/>
          <a:srcRect b="10342"/>
          <a:stretch/>
        </p:blipFill>
        <p:spPr bwMode="auto">
          <a:xfrm>
            <a:off x="1008273" y="2060848"/>
            <a:ext cx="7056015" cy="4523896"/>
          </a:xfrm>
          <a:prstGeom prst="rect">
            <a:avLst/>
          </a:prstGeom>
          <a:noFill/>
          <a:ln w="9525">
            <a:noFill/>
            <a:miter lim="800000"/>
            <a:headEnd/>
            <a:tailEnd/>
          </a:ln>
        </p:spPr>
      </p:pic>
      <p:sp>
        <p:nvSpPr>
          <p:cNvPr id="3" name="Rectangle 2"/>
          <p:cNvSpPr/>
          <p:nvPr/>
        </p:nvSpPr>
        <p:spPr>
          <a:xfrm>
            <a:off x="791580" y="1024391"/>
            <a:ext cx="7560840" cy="707886"/>
          </a:xfrm>
          <a:prstGeom prst="rect">
            <a:avLst/>
          </a:prstGeom>
        </p:spPr>
        <p:txBody>
          <a:bodyPr wrap="square">
            <a:spAutoFit/>
          </a:bodyPr>
          <a:lstStyle/>
          <a:p>
            <a:pPr algn="ctr"/>
            <a:r>
              <a:rPr lang="en-GB" sz="2000" b="1" dirty="0" smtClean="0">
                <a:latin typeface="+mn-lt"/>
                <a:hlinkClick r:id="rId3"/>
              </a:rPr>
              <a:t>www.zsl.org/zsl-london-zoo/exhibits/butterfly-paradise</a:t>
            </a:r>
            <a:endParaRPr lang="en-GB" sz="2000" b="1" dirty="0" smtClean="0">
              <a:latin typeface="+mn-lt"/>
            </a:endParaRPr>
          </a:p>
          <a:p>
            <a:endParaRPr lang="en-GB" sz="2000" dirty="0">
              <a:latin typeface="+mn-lt"/>
            </a:endParaRPr>
          </a:p>
        </p:txBody>
      </p:sp>
      <p:sp>
        <p:nvSpPr>
          <p:cNvPr id="7" name="TextBox 4"/>
          <p:cNvSpPr txBox="1">
            <a:spLocks noChangeArrowheads="1"/>
          </p:cNvSpPr>
          <p:nvPr/>
        </p:nvSpPr>
        <p:spPr bwMode="auto">
          <a:xfrm>
            <a:off x="503743" y="1440196"/>
            <a:ext cx="8280400" cy="400110"/>
          </a:xfrm>
          <a:prstGeom prst="rect">
            <a:avLst/>
          </a:prstGeom>
          <a:noFill/>
          <a:ln w="9525">
            <a:noFill/>
            <a:miter lim="800000"/>
            <a:headEnd/>
            <a:tailEnd/>
          </a:ln>
        </p:spPr>
        <p:txBody>
          <a:bodyPr>
            <a:spAutoFit/>
          </a:bodyPr>
          <a:lstStyle/>
          <a:p>
            <a:pPr algn="ctr"/>
            <a:r>
              <a:rPr lang="en-GB" sz="2000" dirty="0" smtClean="0">
                <a:latin typeface="Calibri" pitchFamily="34" charset="0"/>
              </a:rPr>
              <a:t>Walk inside and get up close to some beautiful butterflies!</a:t>
            </a:r>
            <a:endParaRPr lang="en-GB" sz="2200" dirty="0">
              <a:latin typeface="Calibri" pitchFamily="34" charset="0"/>
            </a:endParaRPr>
          </a:p>
        </p:txBody>
      </p:sp>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1143000"/>
          </a:xfrm>
        </p:spPr>
        <p:txBody>
          <a:bodyPr/>
          <a:lstStyle/>
          <a:p>
            <a:r>
              <a:rPr lang="en-GB" b="1" dirty="0" smtClean="0"/>
              <a:t>Penguin Beach</a:t>
            </a:r>
            <a:br>
              <a:rPr lang="en-GB" b="1" dirty="0" smtClean="0"/>
            </a:br>
            <a:r>
              <a:rPr lang="en-GB" sz="2000" b="1" dirty="0" smtClean="0">
                <a:hlinkClick r:id="rId2"/>
              </a:rPr>
              <a:t>www.zsl.org/zsl-london-zoo/exhibits/penguins/</a:t>
            </a:r>
            <a:r>
              <a:rPr lang="en-GB" sz="2000" b="1" dirty="0" smtClean="0"/>
              <a:t> </a:t>
            </a:r>
            <a:endParaRPr lang="en-GB" sz="2200" b="1" dirty="0" smtClean="0"/>
          </a:p>
        </p:txBody>
      </p:sp>
      <p:pic>
        <p:nvPicPr>
          <p:cNvPr id="41987" name="Picture 5"/>
          <p:cNvPicPr>
            <a:picLocks noGrp="1" noChangeAspect="1" noChangeArrowheads="1"/>
          </p:cNvPicPr>
          <p:nvPr>
            <p:ph idx="1"/>
          </p:nvPr>
        </p:nvPicPr>
        <p:blipFill rotWithShape="1">
          <a:blip r:embed="rId3"/>
          <a:srcRect l="20028" r="17664"/>
          <a:stretch/>
        </p:blipFill>
        <p:spPr>
          <a:xfrm>
            <a:off x="5381632" y="2493488"/>
            <a:ext cx="3510848" cy="3743824"/>
          </a:xfrm>
        </p:spPr>
      </p:pic>
      <p:sp>
        <p:nvSpPr>
          <p:cNvPr id="41988" name="TextBox 4"/>
          <p:cNvSpPr txBox="1">
            <a:spLocks noChangeArrowheads="1"/>
          </p:cNvSpPr>
          <p:nvPr/>
        </p:nvSpPr>
        <p:spPr bwMode="auto">
          <a:xfrm>
            <a:off x="503743" y="1627882"/>
            <a:ext cx="8280400" cy="430212"/>
          </a:xfrm>
          <a:prstGeom prst="rect">
            <a:avLst/>
          </a:prstGeom>
          <a:noFill/>
          <a:ln w="9525">
            <a:noFill/>
            <a:miter lim="800000"/>
            <a:headEnd/>
            <a:tailEnd/>
          </a:ln>
        </p:spPr>
        <p:txBody>
          <a:bodyPr>
            <a:spAutoFit/>
          </a:bodyPr>
          <a:lstStyle/>
          <a:p>
            <a:pPr algn="ctr"/>
            <a:r>
              <a:rPr lang="en-GB" sz="2000" dirty="0">
                <a:latin typeface="Calibri" pitchFamily="34" charset="0"/>
              </a:rPr>
              <a:t>You will find Ricky the </a:t>
            </a:r>
            <a:r>
              <a:rPr lang="en-GB" sz="2000" dirty="0" err="1" smtClean="0">
                <a:latin typeface="Calibri" pitchFamily="34" charset="0"/>
              </a:rPr>
              <a:t>Rockhopper</a:t>
            </a:r>
            <a:r>
              <a:rPr lang="en-GB" sz="2000" dirty="0" smtClean="0">
                <a:latin typeface="Calibri" pitchFamily="34" charset="0"/>
              </a:rPr>
              <a:t> </a:t>
            </a:r>
            <a:r>
              <a:rPr lang="en-GB" sz="2000" dirty="0">
                <a:latin typeface="Calibri" pitchFamily="34" charset="0"/>
              </a:rPr>
              <a:t>Penguin </a:t>
            </a:r>
            <a:r>
              <a:rPr lang="en-GB" sz="2000" dirty="0" smtClean="0">
                <a:latin typeface="Calibri" pitchFamily="34" charset="0"/>
              </a:rPr>
              <a:t>and his friends at </a:t>
            </a:r>
            <a:r>
              <a:rPr lang="en-GB" sz="2000" dirty="0">
                <a:latin typeface="Calibri" pitchFamily="34" charset="0"/>
              </a:rPr>
              <a:t>Penguin Beach</a:t>
            </a:r>
            <a:r>
              <a:rPr lang="en-GB" sz="2200" dirty="0">
                <a:latin typeface="Calibri" pitchFamily="34" charset="0"/>
              </a:rPr>
              <a:t>.</a:t>
            </a:r>
          </a:p>
        </p:txBody>
      </p:sp>
      <p:pic>
        <p:nvPicPr>
          <p:cNvPr id="41989" name="Picture 2" descr="X:\Education Research\images 2013\Websizejpgs\ZSL_Education_0713_183.jpg"/>
          <p:cNvPicPr>
            <a:picLocks noChangeAspect="1" noChangeArrowheads="1"/>
          </p:cNvPicPr>
          <p:nvPr/>
        </p:nvPicPr>
        <p:blipFill rotWithShape="1">
          <a:blip r:embed="rId4"/>
          <a:srcRect r="9215"/>
          <a:stretch/>
        </p:blipFill>
        <p:spPr bwMode="auto">
          <a:xfrm>
            <a:off x="288032" y="2493488"/>
            <a:ext cx="5093600" cy="3737551"/>
          </a:xfrm>
          <a:prstGeom prst="rect">
            <a:avLst/>
          </a:prstGeom>
          <a:noFill/>
          <a:ln w="9525">
            <a:noFill/>
            <a:miter lim="800000"/>
            <a:headEnd/>
            <a:tailEnd/>
          </a:ln>
        </p:spPr>
      </p:pic>
      <p:pic>
        <p:nvPicPr>
          <p:cNvPr id="7" name="Picture 2" descr="X:\Education Research\images 2013\Websizejpgs\ZSL_Education_0713_183.jpg"/>
          <p:cNvPicPr>
            <a:picLocks noChangeAspect="1" noChangeArrowheads="1"/>
          </p:cNvPicPr>
          <p:nvPr/>
        </p:nvPicPr>
        <p:blipFill rotWithShape="1">
          <a:blip r:embed="rId4"/>
          <a:srcRect r="9215"/>
          <a:stretch/>
        </p:blipFill>
        <p:spPr bwMode="auto">
          <a:xfrm>
            <a:off x="310627" y="2493488"/>
            <a:ext cx="5093600" cy="3737551"/>
          </a:xfrm>
          <a:prstGeom prst="rect">
            <a:avLst/>
          </a:prstGeom>
          <a:noFill/>
          <a:ln w="9525">
            <a:noFill/>
            <a:miter lim="800000"/>
            <a:headEnd/>
            <a:tailEnd/>
          </a:ln>
        </p:spPr>
      </p:pic>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354360" y="404664"/>
            <a:ext cx="8435280" cy="1143000"/>
          </a:xfrm>
        </p:spPr>
        <p:txBody>
          <a:bodyPr/>
          <a:lstStyle/>
          <a:p>
            <a:r>
              <a:rPr lang="en-GB" b="1" dirty="0" smtClean="0"/>
              <a:t>Rainforest Life</a:t>
            </a:r>
            <a:br>
              <a:rPr lang="en-GB" b="1" dirty="0" smtClean="0"/>
            </a:br>
            <a:r>
              <a:rPr lang="en-GB" sz="2000" b="1" dirty="0" smtClean="0">
                <a:hlinkClick r:id="rId2"/>
              </a:rPr>
              <a:t>www.zsl.org/zsl-london-zoo/exhibits/rainforest-life</a:t>
            </a:r>
            <a:r>
              <a:rPr lang="en-GB" sz="2000" b="1" dirty="0" smtClean="0"/>
              <a:t/>
            </a:r>
            <a:br>
              <a:rPr lang="en-GB" sz="2000" b="1" dirty="0" smtClean="0"/>
            </a:br>
            <a:r>
              <a:rPr lang="en-GB" sz="2000" b="1" dirty="0" smtClean="0"/>
              <a:t/>
            </a:r>
            <a:br>
              <a:rPr lang="en-GB" sz="2000" b="1" dirty="0" smtClean="0"/>
            </a:br>
            <a:r>
              <a:rPr lang="en-GB" sz="2000" dirty="0" smtClean="0"/>
              <a:t>Walk through our rainforest to spot monkeys, birds, insects, and sleepy sloths</a:t>
            </a:r>
            <a:endParaRPr lang="en-GB" sz="2200" b="1" dirty="0" smtClean="0"/>
          </a:p>
        </p:txBody>
      </p:sp>
      <p:pic>
        <p:nvPicPr>
          <p:cNvPr id="4098" name="Picture 2" descr="http://www.zsl.org/sites/default/files/image/2014-01/emperor-tamarin-12-WR.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9805"/>
          <a:stretch/>
        </p:blipFill>
        <p:spPr bwMode="auto">
          <a:xfrm>
            <a:off x="548922" y="2155126"/>
            <a:ext cx="8046156" cy="40821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45097"/>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b="1" dirty="0"/>
              <a:t>C</a:t>
            </a:r>
            <a:r>
              <a:rPr lang="en-GB" b="1" dirty="0" smtClean="0"/>
              <a:t>. A session with a Discovery &amp;       Learning Officer</a:t>
            </a:r>
            <a:endParaRPr lang="en-GB" b="1" dirty="0"/>
          </a:p>
        </p:txBody>
      </p:sp>
      <p:sp>
        <p:nvSpPr>
          <p:cNvPr id="45059" name="Content Placeholder 2"/>
          <p:cNvSpPr>
            <a:spLocks noGrp="1"/>
          </p:cNvSpPr>
          <p:nvPr>
            <p:ph idx="1"/>
          </p:nvPr>
        </p:nvSpPr>
        <p:spPr>
          <a:xfrm>
            <a:off x="452903" y="1556792"/>
            <a:ext cx="8229600" cy="1582737"/>
          </a:xfrm>
        </p:spPr>
        <p:txBody>
          <a:bodyPr/>
          <a:lstStyle/>
          <a:p>
            <a:pPr marL="0" indent="0">
              <a:buFont typeface="Arial" charset="0"/>
              <a:buNone/>
            </a:pPr>
            <a:r>
              <a:rPr lang="en-GB" sz="2200" dirty="0" smtClean="0"/>
              <a:t>You may have the chance to meet one of our Discovery &amp; Learning staff for an exciting activity.   </a:t>
            </a:r>
          </a:p>
          <a:p>
            <a:pPr marL="0" indent="0">
              <a:buFont typeface="Arial" charset="0"/>
              <a:buNone/>
            </a:pPr>
            <a:r>
              <a:rPr lang="en-GB" sz="2200" dirty="0"/>
              <a:t>	</a:t>
            </a:r>
            <a:r>
              <a:rPr lang="en-GB" sz="2200" dirty="0" smtClean="0"/>
              <a:t>These are lots of fun - you may get to touch real objects from the natural world or even meet a live animal!</a:t>
            </a:r>
          </a:p>
        </p:txBody>
      </p:sp>
      <p:grpSp>
        <p:nvGrpSpPr>
          <p:cNvPr id="3" name="Group 2"/>
          <p:cNvGrpSpPr/>
          <p:nvPr/>
        </p:nvGrpSpPr>
        <p:grpSpPr>
          <a:xfrm>
            <a:off x="556775" y="3249166"/>
            <a:ext cx="8030451" cy="3060154"/>
            <a:chOff x="413197" y="3105150"/>
            <a:chExt cx="8030451" cy="3060154"/>
          </a:xfrm>
        </p:grpSpPr>
        <p:pic>
          <p:nvPicPr>
            <p:cNvPr id="45060" name="Picture 17"/>
            <p:cNvPicPr>
              <a:picLocks noChangeAspect="1" noChangeArrowheads="1"/>
            </p:cNvPicPr>
            <p:nvPr/>
          </p:nvPicPr>
          <p:blipFill>
            <a:blip r:embed="rId2"/>
            <a:srcRect/>
            <a:stretch>
              <a:fillRect/>
            </a:stretch>
          </p:blipFill>
          <p:spPr bwMode="auto">
            <a:xfrm>
              <a:off x="413197" y="3105150"/>
              <a:ext cx="4014787" cy="3060154"/>
            </a:xfrm>
            <a:prstGeom prst="rect">
              <a:avLst/>
            </a:prstGeom>
            <a:noFill/>
            <a:ln w="9525">
              <a:noFill/>
              <a:miter lim="800000"/>
              <a:headEnd/>
              <a:tailEnd/>
            </a:ln>
          </p:spPr>
        </p:pic>
        <p:pic>
          <p:nvPicPr>
            <p:cNvPr id="3074" name="Picture 2" descr="X:\Education Research\Education\London\Primary\IMG_94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97"/>
            <a:stretch/>
          </p:blipFill>
          <p:spPr bwMode="auto">
            <a:xfrm>
              <a:off x="4424125" y="3105150"/>
              <a:ext cx="4019523" cy="306015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323528" y="332656"/>
            <a:ext cx="8229600" cy="576064"/>
          </a:xfrm>
        </p:spPr>
        <p:txBody>
          <a:bodyPr/>
          <a:lstStyle/>
          <a:p>
            <a:pPr algn="l"/>
            <a:r>
              <a:rPr lang="en-GB" sz="2400" dirty="0" smtClean="0"/>
              <a:t>Your workshop activity could be in a room like this!</a:t>
            </a:r>
          </a:p>
        </p:txBody>
      </p:sp>
      <p:pic>
        <p:nvPicPr>
          <p:cNvPr id="46083" name="Picture 2" descr="X:\Education Research\images 2013\Websizejpgs\ZSL_Education_0713_2.jpg"/>
          <p:cNvPicPr>
            <a:picLocks noGrp="1" noChangeAspect="1" noChangeArrowheads="1"/>
          </p:cNvPicPr>
          <p:nvPr>
            <p:ph idx="1"/>
          </p:nvPr>
        </p:nvPicPr>
        <p:blipFill rotWithShape="1">
          <a:blip r:embed="rId2"/>
          <a:srcRect l="7207" r="29039"/>
          <a:stretch/>
        </p:blipFill>
        <p:spPr>
          <a:xfrm>
            <a:off x="179512" y="1268760"/>
            <a:ext cx="4504797" cy="4696862"/>
          </a:xfrm>
        </p:spPr>
      </p:pic>
      <p:pic>
        <p:nvPicPr>
          <p:cNvPr id="46084" name="Picture 4" descr="X:\Education Research\images 2013\Websizejpgs\ZSL_Education_0713_104.jpg"/>
          <p:cNvPicPr>
            <a:picLocks noChangeAspect="1" noChangeArrowheads="1"/>
          </p:cNvPicPr>
          <p:nvPr/>
        </p:nvPicPr>
        <p:blipFill rotWithShape="1">
          <a:blip r:embed="rId3"/>
          <a:srcRect l="17256" r="18233"/>
          <a:stretch/>
        </p:blipFill>
        <p:spPr bwMode="auto">
          <a:xfrm>
            <a:off x="4499992" y="1268760"/>
            <a:ext cx="4538750" cy="4680520"/>
          </a:xfrm>
          <a:prstGeom prst="rect">
            <a:avLst/>
          </a:prstGeom>
          <a:noFill/>
          <a:ln w="9525">
            <a:noFill/>
            <a:miter lim="800000"/>
            <a:headEnd/>
            <a:tailEnd/>
          </a:ln>
        </p:spPr>
      </p:pic>
      <p:pic>
        <p:nvPicPr>
          <p:cNvPr id="6" name="Picture 5"/>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67544" y="1268760"/>
            <a:ext cx="8229600" cy="1323975"/>
          </a:xfrm>
        </p:spPr>
        <p:txBody>
          <a:bodyPr/>
          <a:lstStyle/>
          <a:p>
            <a:pPr marL="0" indent="0" algn="ctr">
              <a:buNone/>
            </a:pPr>
            <a:r>
              <a:rPr lang="en-GB" sz="2000" dirty="0" smtClean="0">
                <a:hlinkClick r:id="rId2"/>
              </a:rPr>
              <a:t>www.zsl.org/zsl-london-zoo/visit/daily-events</a:t>
            </a:r>
            <a:r>
              <a:rPr lang="en-GB" sz="2000" dirty="0">
                <a:hlinkClick r:id="rId2"/>
              </a:rPr>
              <a:t>/ </a:t>
            </a:r>
            <a:endParaRPr lang="en-GB" sz="2000" dirty="0" smtClean="0"/>
          </a:p>
          <a:p>
            <a:pPr marL="0" indent="0" algn="ctr">
              <a:buNone/>
            </a:pPr>
            <a:r>
              <a:rPr lang="en-GB" sz="2000" dirty="0" smtClean="0"/>
              <a:t>There are lots of talks and events happening around the Zoo you may wish to see. Maybe you’ll go to see the Penguin Beach Live talk, or the exciting Animals in Action show!</a:t>
            </a:r>
          </a:p>
        </p:txBody>
      </p:sp>
      <p:sp>
        <p:nvSpPr>
          <p:cNvPr id="47107" name="Title 1"/>
          <p:cNvSpPr>
            <a:spLocks noGrp="1"/>
          </p:cNvSpPr>
          <p:nvPr>
            <p:ph type="title"/>
          </p:nvPr>
        </p:nvSpPr>
        <p:spPr/>
        <p:txBody>
          <a:bodyPr/>
          <a:lstStyle/>
          <a:p>
            <a:pPr algn="l"/>
            <a:r>
              <a:rPr lang="en-GB" sz="4000" b="1" dirty="0" smtClean="0"/>
              <a:t>D. Free talks and events</a:t>
            </a:r>
          </a:p>
        </p:txBody>
      </p:sp>
      <p:grpSp>
        <p:nvGrpSpPr>
          <p:cNvPr id="2" name="Group 1"/>
          <p:cNvGrpSpPr/>
          <p:nvPr/>
        </p:nvGrpSpPr>
        <p:grpSpPr>
          <a:xfrm>
            <a:off x="273621" y="2847032"/>
            <a:ext cx="8596759" cy="3318272"/>
            <a:chOff x="251520" y="2847032"/>
            <a:chExt cx="8596759" cy="3318272"/>
          </a:xfrm>
        </p:grpSpPr>
        <p:pic>
          <p:nvPicPr>
            <p:cNvPr id="4098" name="Picture 2" descr="Penguin Beach Live demons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l="13787" r="6916"/>
            <a:stretch/>
          </p:blipFill>
          <p:spPr bwMode="auto">
            <a:xfrm>
              <a:off x="251520" y="2852936"/>
              <a:ext cx="468283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33P9948[3]"/>
            <p:cNvPicPr>
              <a:picLocks noChangeAspect="1" noChangeArrowheads="1"/>
            </p:cNvPicPr>
            <p:nvPr/>
          </p:nvPicPr>
          <p:blipFill rotWithShape="1">
            <a:blip r:embed="rId4">
              <a:extLst>
                <a:ext uri="{28A0092B-C50C-407E-A947-70E740481C1C}">
                  <a14:useLocalDpi xmlns:a14="http://schemas.microsoft.com/office/drawing/2010/main" val="0"/>
                </a:ext>
              </a:extLst>
            </a:blip>
            <a:srcRect r="18284"/>
            <a:stretch/>
          </p:blipFill>
          <p:spPr bwMode="auto">
            <a:xfrm>
              <a:off x="4788024" y="2847032"/>
              <a:ext cx="4060255" cy="331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452438" y="980728"/>
            <a:ext cx="8031162" cy="796925"/>
          </a:xfrm>
        </p:spPr>
        <p:txBody>
          <a:bodyPr/>
          <a:lstStyle/>
          <a:p>
            <a:pPr algn="l"/>
            <a:r>
              <a:rPr lang="en-GB" sz="2400" b="1" dirty="0" smtClean="0"/>
              <a:t>Eating lunch</a:t>
            </a:r>
          </a:p>
        </p:txBody>
      </p:sp>
      <p:pic>
        <p:nvPicPr>
          <p:cNvPr id="48131" name="Picture 2" descr="X:\Education Research\images 2013\Websizejpgs\ZSL_Education_0713_174.jpg"/>
          <p:cNvPicPr>
            <a:picLocks noGrp="1" noChangeAspect="1" noChangeArrowheads="1"/>
          </p:cNvPicPr>
          <p:nvPr>
            <p:ph idx="1"/>
          </p:nvPr>
        </p:nvPicPr>
        <p:blipFill>
          <a:blip r:embed="rId2"/>
          <a:srcRect/>
          <a:stretch>
            <a:fillRect/>
          </a:stretch>
        </p:blipFill>
        <p:spPr>
          <a:xfrm>
            <a:off x="539552" y="3140968"/>
            <a:ext cx="4464496" cy="2967718"/>
          </a:xfrm>
        </p:spPr>
      </p:pic>
      <p:sp>
        <p:nvSpPr>
          <p:cNvPr id="5" name="Content Placeholder 2"/>
          <p:cNvSpPr txBox="1">
            <a:spLocks/>
          </p:cNvSpPr>
          <p:nvPr/>
        </p:nvSpPr>
        <p:spPr>
          <a:xfrm>
            <a:off x="452438" y="1576604"/>
            <a:ext cx="4479602" cy="14203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2000" dirty="0" smtClean="0"/>
              <a:t>If it is sunny you can eat your lunch outside on the grass. </a:t>
            </a:r>
          </a:p>
          <a:p>
            <a:pPr marL="0" indent="0" fontAlgn="auto">
              <a:spcAft>
                <a:spcPts val="0"/>
              </a:spcAft>
              <a:buFont typeface="Arial" panose="020B0604020202020204" pitchFamily="34" charset="0"/>
              <a:buNone/>
              <a:defRPr/>
            </a:pPr>
            <a:r>
              <a:rPr lang="en-GB" sz="2000" dirty="0" smtClean="0"/>
              <a:t>If it is not so warm you can eat lunch in one of the covered areas around the Zoo</a:t>
            </a:r>
            <a:endParaRPr lang="en-GB" sz="2000" dirty="0"/>
          </a:p>
        </p:txBody>
      </p:sp>
      <p:sp>
        <p:nvSpPr>
          <p:cNvPr id="48134" name="Title 1"/>
          <p:cNvSpPr txBox="1">
            <a:spLocks/>
          </p:cNvSpPr>
          <p:nvPr/>
        </p:nvSpPr>
        <p:spPr bwMode="auto">
          <a:xfrm>
            <a:off x="452438" y="404813"/>
            <a:ext cx="8031162" cy="796925"/>
          </a:xfrm>
          <a:prstGeom prst="rect">
            <a:avLst/>
          </a:prstGeom>
          <a:noFill/>
          <a:ln w="9525">
            <a:noFill/>
            <a:miter lim="800000"/>
            <a:headEnd/>
            <a:tailEnd/>
          </a:ln>
        </p:spPr>
        <p:txBody>
          <a:bodyPr anchor="ctr"/>
          <a:lstStyle/>
          <a:p>
            <a:r>
              <a:rPr lang="en-GB" sz="4000" b="1">
                <a:latin typeface="Calibri" pitchFamily="34" charset="0"/>
              </a:rPr>
              <a:t>E. Some extra information</a:t>
            </a:r>
          </a:p>
        </p:txBody>
      </p:sp>
      <p:pic>
        <p:nvPicPr>
          <p:cNvPr id="7" name="Picture 10"/>
          <p:cNvPicPr>
            <a:picLocks noChangeAspect="1" noChangeArrowheads="1"/>
          </p:cNvPicPr>
          <p:nvPr/>
        </p:nvPicPr>
        <p:blipFill>
          <a:blip r:embed="rId3"/>
          <a:srcRect/>
          <a:stretch>
            <a:fillRect/>
          </a:stretch>
        </p:blipFill>
        <p:spPr bwMode="auto">
          <a:xfrm>
            <a:off x="5796136" y="1201738"/>
            <a:ext cx="2396997" cy="3456384"/>
          </a:xfrm>
          <a:prstGeom prst="rect">
            <a:avLst/>
          </a:prstGeom>
          <a:noFill/>
          <a:ln w="9525">
            <a:noFill/>
            <a:miter lim="800000"/>
            <a:headEnd/>
            <a:tailEnd/>
          </a:ln>
        </p:spPr>
      </p:pic>
      <p:sp>
        <p:nvSpPr>
          <p:cNvPr id="2" name="Rectangle 1"/>
          <p:cNvSpPr/>
          <p:nvPr/>
        </p:nvSpPr>
        <p:spPr>
          <a:xfrm>
            <a:off x="5436096" y="4869160"/>
            <a:ext cx="3419872" cy="1015663"/>
          </a:xfrm>
          <a:prstGeom prst="rect">
            <a:avLst/>
          </a:prstGeom>
        </p:spPr>
        <p:txBody>
          <a:bodyPr wrap="square">
            <a:spAutoFit/>
          </a:bodyPr>
          <a:lstStyle/>
          <a:p>
            <a:pPr marL="0" indent="0" fontAlgn="auto">
              <a:spcAft>
                <a:spcPts val="0"/>
              </a:spcAft>
              <a:buFont typeface="Arial" panose="020B0604020202020204" pitchFamily="34" charset="0"/>
              <a:buNone/>
              <a:defRPr/>
            </a:pPr>
            <a:r>
              <a:rPr lang="en-GB" sz="2000" dirty="0" smtClean="0">
                <a:latin typeface="+mn-lt"/>
              </a:rPr>
              <a:t>Remember to put your litter into a bin – or even better, a recycling bin! </a:t>
            </a:r>
            <a:endParaRPr lang="en-GB" sz="2000" dirty="0">
              <a:latin typeface="+mn-lt"/>
            </a:endParaRPr>
          </a:p>
        </p:txBody>
      </p:sp>
      <p:pic>
        <p:nvPicPr>
          <p:cNvPr id="10" name="Picture 9"/>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776788" y="44148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132099" name="Rectangle 3"/>
          <p:cNvSpPr>
            <a:spLocks noGrp="1" noChangeArrowheads="1"/>
          </p:cNvSpPr>
          <p:nvPr>
            <p:ph type="title"/>
          </p:nvPr>
        </p:nvSpPr>
        <p:spPr>
          <a:xfrm>
            <a:off x="503932" y="411468"/>
            <a:ext cx="7932738" cy="611187"/>
          </a:xfrm>
        </p:spPr>
        <p:txBody>
          <a:bodyPr rtlCol="0">
            <a:normAutofit fontScale="90000"/>
          </a:bodyPr>
          <a:lstStyle/>
          <a:p>
            <a:pPr algn="l" fontAlgn="auto">
              <a:spcAft>
                <a:spcPts val="0"/>
              </a:spcAft>
              <a:defRPr/>
            </a:pPr>
            <a:r>
              <a:rPr lang="en-GB" altLang="en-US" b="1" dirty="0" smtClean="0"/>
              <a:t>When you are visiting the animals</a:t>
            </a:r>
            <a:endParaRPr lang="en-US" altLang="en-US" b="1" dirty="0"/>
          </a:p>
        </p:txBody>
      </p:sp>
      <p:sp>
        <p:nvSpPr>
          <p:cNvPr id="54276" name="Rectangle 8"/>
          <p:cNvSpPr>
            <a:spLocks noGrp="1" noChangeArrowheads="1"/>
          </p:cNvSpPr>
          <p:nvPr>
            <p:ph type="body" sz="half" idx="1"/>
          </p:nvPr>
        </p:nvSpPr>
        <p:spPr>
          <a:xfrm>
            <a:off x="4622027" y="1192777"/>
            <a:ext cx="3671888" cy="1801813"/>
          </a:xfrm>
        </p:spPr>
        <p:txBody>
          <a:bodyPr/>
          <a:lstStyle/>
          <a:p>
            <a:pPr marL="0" indent="0">
              <a:buFont typeface="Arial" charset="0"/>
              <a:buNone/>
            </a:pPr>
            <a:r>
              <a:rPr lang="en-GB" altLang="en-US" sz="2200" dirty="0" smtClean="0"/>
              <a:t>Our animals are fed special diets. Make sure they don’t get any extra food from visitors as it can harm them</a:t>
            </a:r>
            <a:endParaRPr lang="en-US" altLang="en-US" sz="2200" dirty="0" smtClean="0"/>
          </a:p>
        </p:txBody>
      </p:sp>
      <p:pic>
        <p:nvPicPr>
          <p:cNvPr id="54277" name="Picture 11"/>
          <p:cNvPicPr>
            <a:picLocks noChangeAspect="1" noChangeArrowheads="1"/>
          </p:cNvPicPr>
          <p:nvPr/>
        </p:nvPicPr>
        <p:blipFill>
          <a:blip r:embed="rId3"/>
          <a:srcRect l="13181" r="14845"/>
          <a:stretch>
            <a:fillRect/>
          </a:stretch>
        </p:blipFill>
        <p:spPr bwMode="auto">
          <a:xfrm>
            <a:off x="4479273" y="2752445"/>
            <a:ext cx="3957397" cy="3665818"/>
          </a:xfrm>
          <a:prstGeom prst="rect">
            <a:avLst/>
          </a:prstGeom>
          <a:noFill/>
          <a:ln w="9525">
            <a:noFill/>
            <a:miter lim="800000"/>
            <a:headEnd/>
            <a:tailEnd/>
          </a:ln>
        </p:spPr>
      </p:pic>
      <p:pic>
        <p:nvPicPr>
          <p:cNvPr id="54278" name="Picture 21"/>
          <p:cNvPicPr>
            <a:picLocks noChangeAspect="1" noChangeArrowheads="1"/>
          </p:cNvPicPr>
          <p:nvPr/>
        </p:nvPicPr>
        <p:blipFill>
          <a:blip r:embed="rId4"/>
          <a:srcRect t="23686" b="10992"/>
          <a:stretch>
            <a:fillRect/>
          </a:stretch>
        </p:blipFill>
        <p:spPr bwMode="auto">
          <a:xfrm>
            <a:off x="539552" y="2752444"/>
            <a:ext cx="3744861" cy="3665819"/>
          </a:xfrm>
          <a:prstGeom prst="rect">
            <a:avLst/>
          </a:prstGeom>
          <a:noFill/>
          <a:ln w="9525">
            <a:noFill/>
            <a:miter lim="800000"/>
            <a:headEnd/>
            <a:tailEnd/>
          </a:ln>
        </p:spPr>
      </p:pic>
      <p:sp>
        <p:nvSpPr>
          <p:cNvPr id="8" name="Rectangle 7"/>
          <p:cNvSpPr txBox="1">
            <a:spLocks noChangeArrowheads="1"/>
          </p:cNvSpPr>
          <p:nvPr/>
        </p:nvSpPr>
        <p:spPr>
          <a:xfrm>
            <a:off x="648269" y="1192777"/>
            <a:ext cx="3527425" cy="16557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altLang="en-US" sz="2200" dirty="0" smtClean="0"/>
              <a:t>To see the animals behaving naturally, it’s great when visitors are very quiet so the animals don’t feel scared</a:t>
            </a:r>
            <a:endParaRPr lang="en-US" altLang="en-US" sz="2200" dirty="0"/>
          </a:p>
        </p:txBody>
      </p:sp>
      <p:pic>
        <p:nvPicPr>
          <p:cNvPr id="10" name="Picture 9"/>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776788" y="44148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151555" name="Rectangle 3"/>
          <p:cNvSpPr>
            <a:spLocks noGrp="1" noChangeArrowheads="1"/>
          </p:cNvSpPr>
          <p:nvPr>
            <p:ph type="title"/>
          </p:nvPr>
        </p:nvSpPr>
        <p:spPr>
          <a:xfrm>
            <a:off x="410552" y="476250"/>
            <a:ext cx="6855436" cy="611188"/>
          </a:xfrm>
        </p:spPr>
        <p:txBody>
          <a:bodyPr rtlCol="0">
            <a:normAutofit fontScale="90000"/>
          </a:bodyPr>
          <a:lstStyle/>
          <a:p>
            <a:pPr algn="l" fontAlgn="auto">
              <a:spcAft>
                <a:spcPts val="0"/>
              </a:spcAft>
              <a:defRPr/>
            </a:pPr>
            <a:r>
              <a:rPr lang="en-GB" altLang="en-US" b="1" dirty="0" smtClean="0"/>
              <a:t>Don’t worry if it rains!</a:t>
            </a:r>
            <a:endParaRPr lang="en-US" altLang="en-US" b="1" dirty="0"/>
          </a:p>
        </p:txBody>
      </p:sp>
      <p:sp>
        <p:nvSpPr>
          <p:cNvPr id="52228" name="Rectangle 6"/>
          <p:cNvSpPr>
            <a:spLocks noGrp="1" noChangeArrowheads="1"/>
          </p:cNvSpPr>
          <p:nvPr>
            <p:ph type="body" sz="half" idx="1"/>
          </p:nvPr>
        </p:nvSpPr>
        <p:spPr>
          <a:xfrm>
            <a:off x="455613" y="2204863"/>
            <a:ext cx="2748235" cy="3960441"/>
          </a:xfrm>
        </p:spPr>
        <p:txBody>
          <a:bodyPr/>
          <a:lstStyle/>
          <a:p>
            <a:pPr marL="0" indent="0">
              <a:buFont typeface="Arial" charset="0"/>
              <a:buNone/>
            </a:pPr>
            <a:r>
              <a:rPr lang="en-GB" altLang="en-US" sz="2200" dirty="0" smtClean="0"/>
              <a:t>It is not always sunny at ZSL London Zoo but we have a lot of inside spaces you can visit!</a:t>
            </a:r>
          </a:p>
          <a:p>
            <a:pPr marL="0" indent="0">
              <a:buFont typeface="Arial" charset="0"/>
              <a:buNone/>
            </a:pPr>
            <a:endParaRPr lang="en-GB" altLang="en-US" sz="2200" dirty="0" smtClean="0"/>
          </a:p>
          <a:p>
            <a:pPr marL="0" indent="0">
              <a:buFont typeface="Arial" charset="0"/>
              <a:buNone/>
            </a:pPr>
            <a:r>
              <a:rPr lang="en-GB" altLang="en-US" sz="2200" dirty="0" smtClean="0"/>
              <a:t>Make sure you have the right shoes and clothing for your visit if the weather is going to be wet.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21" y="2177281"/>
            <a:ext cx="5364919" cy="358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0552" y="1161618"/>
            <a:ext cx="8322896" cy="707886"/>
          </a:xfrm>
          <a:prstGeom prst="rect">
            <a:avLst/>
          </a:prstGeom>
        </p:spPr>
        <p:txBody>
          <a:bodyPr wrap="square">
            <a:spAutoFit/>
          </a:bodyPr>
          <a:lstStyle/>
          <a:p>
            <a:pPr marL="0" indent="0" algn="ctr">
              <a:buFont typeface="Arial" charset="0"/>
              <a:buNone/>
            </a:pPr>
            <a:r>
              <a:rPr lang="en-GB" altLang="en-US" sz="2000" b="1" dirty="0" smtClean="0">
                <a:latin typeface="+mn-lt"/>
                <a:hlinkClick r:id="rId4"/>
              </a:rPr>
              <a:t>www.zsl.org/zsl-london-zoo/visitor-information/indoor-zsl-london-zoo-guide</a:t>
            </a:r>
            <a:endParaRPr lang="en-GB" altLang="en-US" sz="2000" b="1" dirty="0" smtClean="0">
              <a:latin typeface="+mn-lt"/>
            </a:endParaRPr>
          </a:p>
          <a:p>
            <a:pPr marL="0" indent="0" algn="ctr">
              <a:buFont typeface="Arial" charset="0"/>
              <a:buNone/>
            </a:pPr>
            <a:endParaRPr lang="en-GB" altLang="en-US" sz="2000" dirty="0">
              <a:latin typeface="+mn-lt"/>
            </a:endParaRPr>
          </a:p>
        </p:txBody>
      </p:sp>
      <p:pic>
        <p:nvPicPr>
          <p:cNvPr id="8" name="Picture 7"/>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GB" sz="4000" b="1" dirty="0" smtClean="0"/>
              <a:t>If you get lost…</a:t>
            </a:r>
          </a:p>
        </p:txBody>
      </p:sp>
      <p:grpSp>
        <p:nvGrpSpPr>
          <p:cNvPr id="4" name="Group 3"/>
          <p:cNvGrpSpPr/>
          <p:nvPr/>
        </p:nvGrpSpPr>
        <p:grpSpPr>
          <a:xfrm>
            <a:off x="2770730" y="1484784"/>
            <a:ext cx="6028286" cy="5040560"/>
            <a:chOff x="2704366" y="1259801"/>
            <a:chExt cx="6028286" cy="5040560"/>
          </a:xfrm>
        </p:grpSpPr>
        <p:pic>
          <p:nvPicPr>
            <p:cNvPr id="51203" name="Picture 2" descr="X:\Education Research\images 2013\Websizejpgs\ZSL_Education_0713_206.jpg"/>
            <p:cNvPicPr>
              <a:picLocks noChangeAspect="1" noChangeArrowheads="1"/>
            </p:cNvPicPr>
            <p:nvPr/>
          </p:nvPicPr>
          <p:blipFill rotWithShape="1">
            <a:blip r:embed="rId2"/>
            <a:srcRect b="10069"/>
            <a:stretch/>
          </p:blipFill>
          <p:spPr bwMode="auto">
            <a:xfrm>
              <a:off x="2704366" y="3420041"/>
              <a:ext cx="2129450" cy="2880320"/>
            </a:xfrm>
            <a:prstGeom prst="rect">
              <a:avLst/>
            </a:prstGeom>
            <a:noFill/>
            <a:ln w="9525">
              <a:noFill/>
              <a:miter lim="800000"/>
              <a:headEnd/>
              <a:tailEnd/>
            </a:ln>
          </p:spPr>
        </p:pic>
        <p:pic>
          <p:nvPicPr>
            <p:cNvPr id="5122" name="Picture 2" descr="I:\ZSLSharedImages\Education\Staff and ed dept\At Work\Main Gate\Ann and Joyce 0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14" r="8070" b="5281"/>
            <a:stretch/>
          </p:blipFill>
          <p:spPr bwMode="auto">
            <a:xfrm>
              <a:off x="4847078" y="1259801"/>
              <a:ext cx="3885574" cy="504056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95535" y="1340768"/>
            <a:ext cx="4517906" cy="2677656"/>
          </a:xfrm>
          <a:prstGeom prst="rect">
            <a:avLst/>
          </a:prstGeom>
          <a:noFill/>
        </p:spPr>
        <p:txBody>
          <a:bodyPr wrap="square" rtlCol="0">
            <a:spAutoFit/>
          </a:bodyPr>
          <a:lstStyle/>
          <a:p>
            <a:r>
              <a:rPr lang="en-GB" dirty="0">
                <a:latin typeface="+mn-lt"/>
              </a:rPr>
              <a:t>Make sure you know the adult who is </a:t>
            </a:r>
            <a:r>
              <a:rPr lang="en-GB" sz="2000" dirty="0">
                <a:latin typeface="+mn-lt"/>
              </a:rPr>
              <a:t>with your group on the day</a:t>
            </a:r>
            <a:r>
              <a:rPr lang="en-GB" sz="2000" dirty="0" smtClean="0">
                <a:latin typeface="+mn-lt"/>
              </a:rPr>
              <a:t>.</a:t>
            </a:r>
          </a:p>
          <a:p>
            <a:endParaRPr lang="en-GB" sz="1200" dirty="0" smtClean="0">
              <a:latin typeface="+mn-lt"/>
            </a:endParaRPr>
          </a:p>
          <a:p>
            <a:r>
              <a:rPr lang="en-GB" sz="2000" dirty="0" smtClean="0">
                <a:latin typeface="+mn-lt"/>
              </a:rPr>
              <a:t>If </a:t>
            </a:r>
            <a:r>
              <a:rPr lang="en-GB" sz="2000" dirty="0">
                <a:latin typeface="+mn-lt"/>
              </a:rPr>
              <a:t>you get lost, find one of the zoo workers (wearing a green uniform) – they’ll take you to our Clock Tower where your adults will come and meet you.</a:t>
            </a:r>
          </a:p>
          <a:p>
            <a:endParaRPr lang="en-GB" dirty="0">
              <a:latin typeface="+mn-lt"/>
            </a:endParaRPr>
          </a:p>
          <a:p>
            <a:endParaRPr lang="en-GB" dirty="0"/>
          </a:p>
        </p:txBody>
      </p:sp>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5613" y="393700"/>
            <a:ext cx="8220075" cy="611188"/>
          </a:xfrm>
        </p:spPr>
        <p:txBody>
          <a:bodyPr/>
          <a:lstStyle/>
          <a:p>
            <a:pPr algn="l"/>
            <a:r>
              <a:rPr lang="en-GB" altLang="en-US" sz="2800" b="1" smtClean="0">
                <a:solidFill>
                  <a:srgbClr val="006600"/>
                </a:solidFill>
              </a:rPr>
              <a:t>1. Before your visit to ZSL London Zoo</a:t>
            </a:r>
            <a:endParaRPr lang="en-US" altLang="en-US" sz="2800" b="1" smtClean="0">
              <a:solidFill>
                <a:srgbClr val="006600"/>
              </a:solidFill>
            </a:endParaRPr>
          </a:p>
        </p:txBody>
      </p:sp>
      <p:sp>
        <p:nvSpPr>
          <p:cNvPr id="21506" name="Rectangle 6"/>
          <p:cNvSpPr>
            <a:spLocks noChangeArrowheads="1"/>
          </p:cNvSpPr>
          <p:nvPr/>
        </p:nvSpPr>
        <p:spPr bwMode="auto">
          <a:xfrm>
            <a:off x="4729163" y="4856163"/>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 name="Text Placeholder 2"/>
          <p:cNvSpPr>
            <a:spLocks noGrp="1"/>
          </p:cNvSpPr>
          <p:nvPr>
            <p:ph type="body" sz="half" idx="1"/>
          </p:nvPr>
        </p:nvSpPr>
        <p:spPr>
          <a:xfrm>
            <a:off x="467544" y="1003434"/>
            <a:ext cx="8148637" cy="4968875"/>
          </a:xfrm>
        </p:spPr>
        <p:txBody>
          <a:bodyPr rtlCol="0">
            <a:noAutofit/>
          </a:bodyPr>
          <a:lstStyle/>
          <a:p>
            <a:pPr marL="0" indent="0" fontAlgn="auto">
              <a:spcAft>
                <a:spcPts val="0"/>
              </a:spcAft>
              <a:buFont typeface="Arial" panose="020B0604020202020204" pitchFamily="34" charset="0"/>
              <a:buNone/>
              <a:defRPr/>
            </a:pPr>
            <a:r>
              <a:rPr lang="en-GB" sz="2200" b="1" dirty="0" smtClean="0"/>
              <a:t>Have you:</a:t>
            </a:r>
          </a:p>
          <a:p>
            <a:pPr marL="400050" lvl="1" indent="0" fontAlgn="auto">
              <a:spcAft>
                <a:spcPts val="0"/>
              </a:spcAft>
              <a:buNone/>
              <a:defRPr/>
            </a:pPr>
            <a:r>
              <a:rPr lang="en-GB" sz="2000" dirty="0" smtClean="0"/>
              <a:t>Received your </a:t>
            </a:r>
            <a:r>
              <a:rPr lang="en-GB" sz="2000" b="1" dirty="0" smtClean="0"/>
              <a:t>confirmation letter </a:t>
            </a:r>
            <a:r>
              <a:rPr lang="en-GB" sz="2000" dirty="0" smtClean="0"/>
              <a:t>from ZSL London Zoo?  Print this to bring with you on the day</a:t>
            </a:r>
          </a:p>
          <a:p>
            <a:pPr marL="400050" lvl="1" indent="0" fontAlgn="auto">
              <a:spcAft>
                <a:spcPts val="0"/>
              </a:spcAft>
              <a:buNone/>
              <a:defRPr/>
            </a:pPr>
            <a:endParaRPr lang="en-GB" sz="2000" dirty="0" smtClean="0"/>
          </a:p>
          <a:p>
            <a:pPr marL="400050" lvl="1" indent="0" fontAlgn="auto">
              <a:spcAft>
                <a:spcPts val="0"/>
              </a:spcAft>
              <a:buNone/>
              <a:defRPr/>
            </a:pPr>
            <a:r>
              <a:rPr lang="en-GB" sz="2000" dirty="0" smtClean="0"/>
              <a:t>Used </a:t>
            </a:r>
            <a:r>
              <a:rPr lang="en-GB" sz="2000" dirty="0"/>
              <a:t>the </a:t>
            </a:r>
            <a:r>
              <a:rPr lang="en-GB" sz="2000" b="1" dirty="0"/>
              <a:t>teachers’ map </a:t>
            </a:r>
            <a:r>
              <a:rPr lang="en-GB" sz="2000" dirty="0"/>
              <a:t>(showing toilets, places to </a:t>
            </a:r>
            <a:r>
              <a:rPr lang="en-GB" sz="2000" dirty="0" smtClean="0"/>
              <a:t>eat </a:t>
            </a:r>
            <a:r>
              <a:rPr lang="en-GB" sz="2000" dirty="0"/>
              <a:t>lunch and more) to plan your route around the Zoo? </a:t>
            </a:r>
            <a:r>
              <a:rPr lang="en-GB" sz="2000" dirty="0" smtClean="0">
                <a:hlinkClick r:id="rId3"/>
              </a:rPr>
              <a:t>static.zsl.org/files/london-zoo-schools-previsit-booklet-apr-2013-2428.pdf</a:t>
            </a:r>
            <a:r>
              <a:rPr lang="en-GB" sz="2000" dirty="0" smtClean="0"/>
              <a:t> </a:t>
            </a:r>
          </a:p>
          <a:p>
            <a:pPr marL="400050" lvl="1" indent="0" fontAlgn="auto">
              <a:spcAft>
                <a:spcPts val="0"/>
              </a:spcAft>
              <a:buNone/>
              <a:defRPr/>
            </a:pPr>
            <a:endParaRPr lang="en-GB" sz="2000" dirty="0"/>
          </a:p>
          <a:p>
            <a:pPr marL="400050" lvl="1" indent="0" fontAlgn="auto">
              <a:spcAft>
                <a:spcPts val="0"/>
              </a:spcAft>
              <a:buNone/>
              <a:defRPr/>
            </a:pPr>
            <a:r>
              <a:rPr lang="en-GB" sz="2000" dirty="0" smtClean="0"/>
              <a:t>Planned which </a:t>
            </a:r>
            <a:r>
              <a:rPr lang="en-GB" sz="2000" b="1" dirty="0" smtClean="0"/>
              <a:t>free talks and shows </a:t>
            </a:r>
            <a:r>
              <a:rPr lang="en-GB" sz="2000" dirty="0" smtClean="0"/>
              <a:t>to attend on the day? </a:t>
            </a:r>
            <a:r>
              <a:rPr lang="en-GB" sz="2000" dirty="0" smtClean="0">
                <a:hlinkClick r:id="rId4"/>
              </a:rPr>
              <a:t>www.zsl.org/zsl-london-zoo/visit/daily-events/</a:t>
            </a:r>
            <a:r>
              <a:rPr lang="en-GB" sz="2000" dirty="0" smtClean="0"/>
              <a:t> </a:t>
            </a:r>
          </a:p>
          <a:p>
            <a:pPr marL="400050" lvl="1" indent="0" fontAlgn="auto">
              <a:spcAft>
                <a:spcPts val="0"/>
              </a:spcAft>
              <a:buNone/>
              <a:defRPr/>
            </a:pPr>
            <a:endParaRPr lang="en-GB" sz="2000" dirty="0" smtClean="0"/>
          </a:p>
          <a:p>
            <a:pPr marL="400050" lvl="1" indent="0" fontAlgn="auto">
              <a:spcAft>
                <a:spcPts val="0"/>
              </a:spcAft>
              <a:buNone/>
              <a:defRPr/>
            </a:pPr>
            <a:r>
              <a:rPr lang="en-GB" sz="2000" dirty="0" smtClean="0"/>
              <a:t>Printed </a:t>
            </a:r>
            <a:r>
              <a:rPr lang="en-GB" sz="2000" b="1" dirty="0" smtClean="0"/>
              <a:t>free self-guided activity sheets </a:t>
            </a:r>
            <a:r>
              <a:rPr lang="en-GB" sz="2000" dirty="0" smtClean="0"/>
              <a:t>you could use with your class? </a:t>
            </a:r>
            <a:r>
              <a:rPr lang="en-GB" sz="2000" dirty="0" smtClean="0">
                <a:hlinkClick r:id="rId5"/>
              </a:rPr>
              <a:t>www.zsl.org/zsl-london-zoo/schools/pre-visit-checklist</a:t>
            </a:r>
            <a:endParaRPr lang="en-GB" sz="2000" dirty="0" smtClean="0"/>
          </a:p>
          <a:p>
            <a:pPr marL="400050" lvl="1" indent="0" fontAlgn="auto">
              <a:spcAft>
                <a:spcPts val="0"/>
              </a:spcAft>
              <a:buNone/>
              <a:defRPr/>
            </a:pPr>
            <a:endParaRPr lang="en-GB" sz="2000" dirty="0" smtClean="0"/>
          </a:p>
          <a:p>
            <a:pPr marL="400050" lvl="1" indent="0" fontAlgn="auto">
              <a:spcAft>
                <a:spcPts val="0"/>
              </a:spcAft>
              <a:buNone/>
              <a:defRPr/>
            </a:pPr>
            <a:r>
              <a:rPr lang="en-GB" sz="2000" dirty="0" smtClean="0"/>
              <a:t>Checked </a:t>
            </a:r>
            <a:r>
              <a:rPr lang="en-GB" sz="2000" dirty="0"/>
              <a:t>out the </a:t>
            </a:r>
            <a:r>
              <a:rPr lang="en-GB" sz="2000" dirty="0" smtClean="0"/>
              <a:t>information for your </a:t>
            </a:r>
            <a:r>
              <a:rPr lang="en-GB" sz="2000" b="1" dirty="0" smtClean="0"/>
              <a:t>risk assessment</a:t>
            </a:r>
            <a:r>
              <a:rPr lang="en-GB" sz="2000" dirty="0" smtClean="0"/>
              <a:t>?</a:t>
            </a:r>
            <a:r>
              <a:rPr lang="en-GB" sz="2000" b="1" dirty="0" smtClean="0"/>
              <a:t> </a:t>
            </a:r>
            <a:r>
              <a:rPr lang="en-GB" sz="2000" dirty="0" smtClean="0">
                <a:hlinkClick r:id="rId6"/>
              </a:rPr>
              <a:t>www.zsl.org/education/risk-assessment,82,AR.html</a:t>
            </a:r>
            <a:r>
              <a:rPr lang="en-GB" sz="2000" dirty="0" smtClean="0"/>
              <a:t> </a:t>
            </a:r>
            <a:endParaRPr lang="en-GB" sz="2000" dirty="0"/>
          </a:p>
        </p:txBody>
      </p:sp>
      <p:pic>
        <p:nvPicPr>
          <p:cNvPr id="1026" name="Picture 2" descr="http://www.biomass-boiler.co/wp-content/uploads/2013/02/green-tick.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723" y="1395008"/>
            <a:ext cx="510877" cy="521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biomass-boiler.co/wp-content/uploads/2013/02/green-tick.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2331112"/>
            <a:ext cx="510877" cy="521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biomass-boiler.co/wp-content/uploads/2013/02/green-tick.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723" y="3699264"/>
            <a:ext cx="510877" cy="521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iomass-boiler.co/wp-content/uploads/2013/02/green-tick.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723" y="4725144"/>
            <a:ext cx="510877" cy="521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biomass-boiler.co/wp-content/uploads/2013/02/green-tick.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723" y="5715488"/>
            <a:ext cx="510877" cy="5218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b="1" dirty="0"/>
              <a:t>F</a:t>
            </a:r>
            <a:r>
              <a:rPr lang="en-GB" b="1" dirty="0" smtClean="0"/>
              <a:t>. When you leave the Zoo</a:t>
            </a:r>
            <a:endParaRPr lang="en-GB" b="1" dirty="0"/>
          </a:p>
        </p:txBody>
      </p:sp>
      <p:pic>
        <p:nvPicPr>
          <p:cNvPr id="7170" name="Picture 2" descr="X:\Education Research\images 2013\Websizejpgs - PERMISSIONED\ZSL_Education_0713_118.jpg"/>
          <p:cNvPicPr>
            <a:picLocks noChangeAspect="1" noChangeArrowheads="1"/>
          </p:cNvPicPr>
          <p:nvPr/>
        </p:nvPicPr>
        <p:blipFill rotWithShape="1">
          <a:blip r:embed="rId2">
            <a:extLst>
              <a:ext uri="{28A0092B-C50C-407E-A947-70E740481C1C}">
                <a14:useLocalDpi xmlns:a14="http://schemas.microsoft.com/office/drawing/2010/main" val="0"/>
              </a:ext>
            </a:extLst>
          </a:blip>
          <a:srcRect t="8674"/>
          <a:stretch/>
        </p:blipFill>
        <p:spPr bwMode="auto">
          <a:xfrm>
            <a:off x="971600" y="1995055"/>
            <a:ext cx="7266384" cy="44130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1196752"/>
            <a:ext cx="8136904" cy="707886"/>
          </a:xfrm>
          <a:prstGeom prst="rect">
            <a:avLst/>
          </a:prstGeom>
        </p:spPr>
        <p:txBody>
          <a:bodyPr wrap="square">
            <a:spAutoFit/>
          </a:bodyPr>
          <a:lstStyle/>
          <a:p>
            <a:pPr marL="0" indent="0">
              <a:buFont typeface="Arial" charset="0"/>
              <a:buNone/>
            </a:pPr>
            <a:r>
              <a:rPr lang="en-GB" sz="2000" dirty="0" smtClean="0">
                <a:latin typeface="+mn-lt"/>
              </a:rPr>
              <a:t>At the end of the day it’ll be time to say goodbye to the Zoo and go back to school – remember to come back and see us soon!</a:t>
            </a:r>
            <a:endParaRPr lang="en-GB" sz="2000" dirty="0">
              <a:latin typeface="+mn-lt"/>
            </a:endParaRPr>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algn="l"/>
            <a:r>
              <a:rPr lang="en-GB" altLang="en-US" sz="4000" b="1" dirty="0" smtClean="0">
                <a:solidFill>
                  <a:srgbClr val="006600"/>
                </a:solidFill>
              </a:rPr>
              <a:t>4. After </a:t>
            </a:r>
            <a:r>
              <a:rPr lang="en-GB" altLang="en-US" sz="4000" b="1" smtClean="0">
                <a:solidFill>
                  <a:srgbClr val="006600"/>
                </a:solidFill>
              </a:rPr>
              <a:t>your visit</a:t>
            </a:r>
            <a:endParaRPr lang="en-GB" sz="4000" b="1" dirty="0" smtClean="0"/>
          </a:p>
        </p:txBody>
      </p:sp>
      <p:sp>
        <p:nvSpPr>
          <p:cNvPr id="57346" name="Content Placeholder 2"/>
          <p:cNvSpPr>
            <a:spLocks noGrp="1"/>
          </p:cNvSpPr>
          <p:nvPr>
            <p:ph idx="1"/>
          </p:nvPr>
        </p:nvSpPr>
        <p:spPr/>
        <p:txBody>
          <a:bodyPr/>
          <a:lstStyle/>
          <a:p>
            <a:r>
              <a:rPr lang="en-GB" sz="2200" dirty="0" smtClean="0"/>
              <a:t>We greatly appreciate any feedback from teachers, so please fill out the online questionnaire at: </a:t>
            </a:r>
            <a:r>
              <a:rPr lang="en-GB" sz="2400" u="sng" dirty="0">
                <a:hlinkClick r:id="rId2"/>
              </a:rPr>
              <a:t>www.surveymonkey.com/s/ZSLLZEducation</a:t>
            </a:r>
            <a:endParaRPr lang="en-GB" sz="2400" dirty="0"/>
          </a:p>
          <a:p>
            <a:pPr marL="0" indent="0">
              <a:buNone/>
            </a:pPr>
            <a:endParaRPr lang="en-GB" sz="1600" dirty="0" smtClean="0"/>
          </a:p>
          <a:p>
            <a:r>
              <a:rPr lang="en-GB" sz="2200" dirty="0" smtClean="0"/>
              <a:t>For your next visit, make sure you check out the ZSL What’s On calendar </a:t>
            </a:r>
            <a:r>
              <a:rPr lang="en-GB" sz="2200" dirty="0" smtClean="0">
                <a:hlinkClick r:id="rId3"/>
              </a:rPr>
              <a:t>www.zsl.org/zsl-london-zoo/whats-on/</a:t>
            </a:r>
            <a:r>
              <a:rPr lang="en-GB" sz="2200" dirty="0" smtClean="0"/>
              <a:t> </a:t>
            </a:r>
          </a:p>
          <a:p>
            <a:pPr marL="0" indent="0">
              <a:buNone/>
            </a:pPr>
            <a:endParaRPr lang="en-GB" sz="1800" dirty="0" smtClean="0"/>
          </a:p>
          <a:p>
            <a:r>
              <a:rPr lang="en-GB" sz="2200" dirty="0" smtClean="0"/>
              <a:t>If you need to get in touch, email us at </a:t>
            </a:r>
            <a:r>
              <a:rPr lang="en-GB" sz="2200" dirty="0" smtClean="0">
                <a:hlinkClick r:id="rId4"/>
              </a:rPr>
              <a:t>learning@zsl.org</a:t>
            </a:r>
            <a:endParaRPr lang="en-GB" sz="2200" dirty="0" smtClean="0"/>
          </a:p>
          <a:p>
            <a:endParaRPr lang="en-GB" sz="1800" dirty="0"/>
          </a:p>
          <a:p>
            <a:r>
              <a:rPr lang="en-GB" sz="2200" dirty="0" smtClean="0"/>
              <a:t>If you would like to keep up to date with learning news and events at ZSL London Zoo, make sure you sign up to receive the ZSL education e-news </a:t>
            </a:r>
            <a:r>
              <a:rPr lang="en-GB" sz="2200" dirty="0"/>
              <a:t>at </a:t>
            </a:r>
            <a:r>
              <a:rPr lang="en-GB" sz="2200" dirty="0" smtClean="0">
                <a:hlinkClick r:id="rId5"/>
              </a:rPr>
              <a:t>www.zsl.org/zsl-london-zoo/schools/sign-up-for-emails</a:t>
            </a:r>
            <a:r>
              <a:rPr lang="en-GB" sz="2200" dirty="0" smtClean="0"/>
              <a:t> </a:t>
            </a:r>
          </a:p>
          <a:p>
            <a:pPr marL="0" indent="0">
              <a:buNone/>
            </a:pPr>
            <a:endParaRPr lang="en-GB" sz="2200" dirty="0" smtClean="0"/>
          </a:p>
        </p:txBody>
      </p:sp>
      <p:pic>
        <p:nvPicPr>
          <p:cNvPr id="5" name="Picture 4"/>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476250"/>
            <a:ext cx="8148637" cy="611188"/>
          </a:xfrm>
        </p:spPr>
        <p:txBody>
          <a:bodyPr/>
          <a:lstStyle/>
          <a:p>
            <a:pPr algn="l"/>
            <a:r>
              <a:rPr lang="en-GB" altLang="en-US" sz="2800" b="1" dirty="0" smtClean="0">
                <a:solidFill>
                  <a:srgbClr val="006600"/>
                </a:solidFill>
              </a:rPr>
              <a:t>2. Getting to the Zoo – </a:t>
            </a:r>
            <a:r>
              <a:rPr lang="en-GB" altLang="en-US" sz="2400" b="1" dirty="0" smtClean="0">
                <a:solidFill>
                  <a:srgbClr val="006600"/>
                </a:solidFill>
              </a:rPr>
              <a:t>arriving by public transport</a:t>
            </a:r>
            <a:endParaRPr lang="en-GB" altLang="en-US" sz="2800" b="1" dirty="0" smtClean="0">
              <a:solidFill>
                <a:srgbClr val="006600"/>
              </a:solidFill>
            </a:endParaRPr>
          </a:p>
        </p:txBody>
      </p:sp>
      <p:pic>
        <p:nvPicPr>
          <p:cNvPr id="24581" name="Picture 5" descr="london-zoo-regents-park-travel-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57563"/>
            <a:ext cx="3600450" cy="3260725"/>
          </a:xfrm>
          <a:prstGeom prst="rect">
            <a:avLst/>
          </a:prstGeom>
          <a:noFill/>
          <a:extLst>
            <a:ext uri="{909E8E84-426E-40DD-AFC4-6F175D3DCCD1}">
              <a14:hiddenFill xmlns:a14="http://schemas.microsoft.com/office/drawing/2010/main">
                <a:solidFill>
                  <a:srgbClr val="FFFFFF"/>
                </a:solidFill>
              </a14:hiddenFill>
            </a:ext>
          </a:extLst>
        </p:spPr>
      </p:pic>
      <p:sp>
        <p:nvSpPr>
          <p:cNvPr id="24582" name="Text Box 6"/>
          <p:cNvSpPr txBox="1">
            <a:spLocks noChangeArrowheads="1"/>
          </p:cNvSpPr>
          <p:nvPr/>
        </p:nvSpPr>
        <p:spPr bwMode="auto">
          <a:xfrm>
            <a:off x="468313" y="1125538"/>
            <a:ext cx="7848600"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b="1" dirty="0">
                <a:latin typeface="Calibri" pitchFamily="34" charset="0"/>
              </a:rPr>
              <a:t>From Camden Town station (15 minute walk) </a:t>
            </a:r>
          </a:p>
          <a:p>
            <a:r>
              <a:rPr lang="en-US" altLang="en-US" sz="2200" dirty="0">
                <a:latin typeface="Calibri" pitchFamily="34" charset="0"/>
              </a:rPr>
              <a:t>Camden Town is the nearest tube station to ZSL London Zoo with its </a:t>
            </a:r>
            <a:r>
              <a:rPr lang="en-US" altLang="en-US" sz="2200" b="1" dirty="0">
                <a:latin typeface="Calibri" pitchFamily="34" charset="0"/>
              </a:rPr>
              <a:t>Northern Line</a:t>
            </a:r>
            <a:r>
              <a:rPr lang="en-US" altLang="en-US" sz="2200" dirty="0">
                <a:latin typeface="Calibri" pitchFamily="34" charset="0"/>
              </a:rPr>
              <a:t> connection.</a:t>
            </a:r>
          </a:p>
          <a:p>
            <a:endParaRPr lang="en-US" altLang="en-US" sz="1200" dirty="0">
              <a:latin typeface="Calibri" pitchFamily="34" charset="0"/>
            </a:endParaRPr>
          </a:p>
          <a:p>
            <a:r>
              <a:rPr lang="en-US" altLang="en-US" sz="2200" dirty="0">
                <a:latin typeface="Calibri" pitchFamily="34" charset="0"/>
              </a:rPr>
              <a:t>Alternatively you can get the tube to </a:t>
            </a:r>
            <a:r>
              <a:rPr lang="en-US" altLang="en-US" sz="2200" b="1" dirty="0">
                <a:latin typeface="Calibri" pitchFamily="34" charset="0"/>
              </a:rPr>
              <a:t>Baker Street</a:t>
            </a:r>
            <a:r>
              <a:rPr lang="en-US" altLang="en-US" sz="2200" dirty="0">
                <a:latin typeface="Calibri" pitchFamily="34" charset="0"/>
              </a:rPr>
              <a:t>, </a:t>
            </a:r>
            <a:r>
              <a:rPr lang="en-US" altLang="en-US" sz="2200" b="1" dirty="0">
                <a:latin typeface="Calibri" pitchFamily="34" charset="0"/>
              </a:rPr>
              <a:t>Regent’s Park </a:t>
            </a:r>
            <a:r>
              <a:rPr lang="en-US" altLang="en-US" sz="2200" dirty="0">
                <a:latin typeface="Calibri" pitchFamily="34" charset="0"/>
              </a:rPr>
              <a:t>or </a:t>
            </a:r>
            <a:r>
              <a:rPr lang="en-US" altLang="en-US" sz="2200" b="1" dirty="0">
                <a:latin typeface="Calibri" pitchFamily="34" charset="0"/>
              </a:rPr>
              <a:t>Great Portland Street </a:t>
            </a:r>
            <a:r>
              <a:rPr lang="en-US" altLang="en-US" sz="2200" dirty="0">
                <a:latin typeface="Calibri" pitchFamily="34" charset="0"/>
              </a:rPr>
              <a:t>Stations.</a:t>
            </a:r>
          </a:p>
          <a:p>
            <a:endParaRPr lang="en-GB" altLang="en-US" sz="2200" dirty="0">
              <a:latin typeface="Calibri" pitchFamily="34" charset="0"/>
            </a:endParaRPr>
          </a:p>
          <a:p>
            <a:endParaRPr lang="en-GB" altLang="en-US" b="1" dirty="0"/>
          </a:p>
          <a:p>
            <a:r>
              <a:rPr lang="en-GB" altLang="en-US" dirty="0"/>
              <a:t>. </a:t>
            </a:r>
            <a:endParaRPr lang="en-US" altLang="en-US" dirty="0"/>
          </a:p>
          <a:p>
            <a:endParaRPr lang="en-US" altLang="en-US" sz="2200" dirty="0">
              <a:latin typeface="Calibri" pitchFamily="34" charset="0"/>
            </a:endParaRPr>
          </a:p>
          <a:p>
            <a:endParaRPr lang="en-US" altLang="en-US" sz="2200" dirty="0">
              <a:latin typeface="Calibri" pitchFamily="34" charset="0"/>
            </a:endParaRPr>
          </a:p>
          <a:p>
            <a:pPr>
              <a:spcBef>
                <a:spcPct val="50000"/>
              </a:spcBef>
            </a:pPr>
            <a:endParaRPr lang="en-US" altLang="en-US" dirty="0"/>
          </a:p>
        </p:txBody>
      </p:sp>
      <p:sp>
        <p:nvSpPr>
          <p:cNvPr id="24584" name="Text Box 8"/>
          <p:cNvSpPr txBox="1">
            <a:spLocks noChangeArrowheads="1"/>
          </p:cNvSpPr>
          <p:nvPr/>
        </p:nvSpPr>
        <p:spPr bwMode="auto">
          <a:xfrm>
            <a:off x="4354958" y="3429000"/>
            <a:ext cx="4393506"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200" dirty="0">
                <a:latin typeface="Calibri" pitchFamily="34" charset="0"/>
              </a:rPr>
              <a:t>From </a:t>
            </a:r>
            <a:r>
              <a:rPr lang="en-GB" altLang="en-US" sz="2200" b="1" dirty="0">
                <a:latin typeface="Calibri" pitchFamily="34" charset="0"/>
              </a:rPr>
              <a:t>Baker Street</a:t>
            </a:r>
            <a:r>
              <a:rPr lang="en-GB" altLang="en-US" sz="2200" dirty="0">
                <a:latin typeface="Calibri" pitchFamily="34" charset="0"/>
              </a:rPr>
              <a:t>, you can take the </a:t>
            </a:r>
            <a:r>
              <a:rPr lang="en-GB" altLang="en-US" sz="2200" b="1" dirty="0">
                <a:latin typeface="Calibri" pitchFamily="34" charset="0"/>
              </a:rPr>
              <a:t>274 bus</a:t>
            </a:r>
            <a:r>
              <a:rPr lang="en-GB" altLang="en-US" sz="2200" dirty="0">
                <a:latin typeface="Calibri" pitchFamily="34" charset="0"/>
              </a:rPr>
              <a:t>, or it is a </a:t>
            </a:r>
            <a:r>
              <a:rPr lang="en-GB" altLang="en-US" sz="2200" b="1" dirty="0">
                <a:latin typeface="Calibri" pitchFamily="34" charset="0"/>
              </a:rPr>
              <a:t>30 minute walk</a:t>
            </a:r>
          </a:p>
          <a:p>
            <a:endParaRPr lang="en-GB" altLang="en-US" sz="1200" b="1" dirty="0">
              <a:latin typeface="Calibri" pitchFamily="34" charset="0"/>
            </a:endParaRPr>
          </a:p>
          <a:p>
            <a:r>
              <a:rPr lang="en-US" altLang="en-US" sz="2200" dirty="0">
                <a:latin typeface="Calibri" pitchFamily="34" charset="0"/>
              </a:rPr>
              <a:t>From </a:t>
            </a:r>
            <a:r>
              <a:rPr lang="en-US" altLang="en-US" sz="2200" b="1" dirty="0">
                <a:latin typeface="Calibri" pitchFamily="34" charset="0"/>
              </a:rPr>
              <a:t>Regent’s Park</a:t>
            </a:r>
            <a:r>
              <a:rPr lang="en-US" altLang="en-US" sz="2200" dirty="0">
                <a:latin typeface="Calibri" pitchFamily="34" charset="0"/>
              </a:rPr>
              <a:t> and </a:t>
            </a:r>
            <a:r>
              <a:rPr lang="en-US" altLang="en-US" sz="2200" b="1" dirty="0">
                <a:latin typeface="Calibri" pitchFamily="34" charset="0"/>
              </a:rPr>
              <a:t>Great Portland Street</a:t>
            </a:r>
            <a:r>
              <a:rPr lang="en-US" altLang="en-US" sz="2200" dirty="0">
                <a:latin typeface="Calibri" pitchFamily="34" charset="0"/>
              </a:rPr>
              <a:t>, you can take the </a:t>
            </a:r>
            <a:r>
              <a:rPr lang="en-US" altLang="en-US" sz="2200" b="1" dirty="0">
                <a:latin typeface="Calibri" pitchFamily="34" charset="0"/>
              </a:rPr>
              <a:t>C2 bus</a:t>
            </a:r>
            <a:r>
              <a:rPr lang="en-US" altLang="en-US" sz="2200" dirty="0">
                <a:latin typeface="Calibri" pitchFamily="34" charset="0"/>
              </a:rPr>
              <a:t>, or it is a </a:t>
            </a:r>
            <a:r>
              <a:rPr lang="en-US" altLang="en-US" sz="2200" b="1" dirty="0">
                <a:latin typeface="Calibri" pitchFamily="34" charset="0"/>
              </a:rPr>
              <a:t>20 minute</a:t>
            </a:r>
            <a:r>
              <a:rPr lang="en-US" altLang="en-US" sz="2200" dirty="0">
                <a:latin typeface="Calibri" pitchFamily="34" charset="0"/>
              </a:rPr>
              <a:t> walk through Regent’s Park to the zoo</a:t>
            </a:r>
          </a:p>
          <a:p>
            <a:endParaRPr lang="en-US" altLang="en-US" sz="2200" b="1" dirty="0">
              <a:latin typeface="Calibr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extLst>
      <p:ext uri="{BB962C8B-B14F-4D97-AF65-F5344CB8AC3E}">
        <p14:creationId xmlns:p14="http://schemas.microsoft.com/office/powerpoint/2010/main" val="137273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68313" y="476250"/>
            <a:ext cx="8148637" cy="611188"/>
          </a:xfrm>
        </p:spPr>
        <p:txBody>
          <a:bodyPr/>
          <a:lstStyle/>
          <a:p>
            <a:pPr algn="l" eaLnBrk="1" hangingPunct="1"/>
            <a:r>
              <a:rPr lang="en-GB" altLang="en-US" sz="2800" b="1" dirty="0">
                <a:solidFill>
                  <a:srgbClr val="006600"/>
                </a:solidFill>
              </a:rPr>
              <a:t>2</a:t>
            </a:r>
            <a:r>
              <a:rPr lang="en-GB" altLang="en-US" sz="2800" b="1" dirty="0" smtClean="0">
                <a:solidFill>
                  <a:srgbClr val="006600"/>
                </a:solidFill>
              </a:rPr>
              <a:t>. Getting to the Zoo – directions from Camden Town</a:t>
            </a:r>
          </a:p>
        </p:txBody>
      </p:sp>
      <p:pic>
        <p:nvPicPr>
          <p:cNvPr id="9219" name="Picture 3" descr="london-zoo-regents-park-travel-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429000"/>
            <a:ext cx="36004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68313" y="1125538"/>
            <a:ext cx="8027988" cy="34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dirty="0"/>
              <a:t>Exit the station on the right-hand side and walk along Parkway </a:t>
            </a:r>
          </a:p>
          <a:p>
            <a:pPr eaLnBrk="1" hangingPunct="1">
              <a:spcBef>
                <a:spcPct val="0"/>
              </a:spcBef>
              <a:buFontTx/>
              <a:buNone/>
            </a:pPr>
            <a:r>
              <a:rPr lang="en-US" altLang="en-US" sz="2200" dirty="0"/>
              <a:t>Continue walking up Parkway for about 6 minutes until you reach Prince Albert Road. </a:t>
            </a:r>
          </a:p>
          <a:p>
            <a:pPr eaLnBrk="1" hangingPunct="1">
              <a:spcBef>
                <a:spcPct val="0"/>
              </a:spcBef>
              <a:buFontTx/>
              <a:buNone/>
            </a:pPr>
            <a:endParaRPr lang="en-GB" altLang="en-US" sz="1200" dirty="0"/>
          </a:p>
          <a:p>
            <a:pPr eaLnBrk="1" hangingPunct="1">
              <a:spcBef>
                <a:spcPct val="0"/>
              </a:spcBef>
              <a:buFontTx/>
              <a:buNone/>
            </a:pPr>
            <a:r>
              <a:rPr lang="en-US" altLang="en-US" sz="2200" dirty="0"/>
              <a:t>Turn right into Prince Albert Road and continue for about five minutes until you reach the traffic-light controlled pedestrian crossing</a:t>
            </a:r>
            <a:r>
              <a:rPr lang="en-US" altLang="en-US" sz="1800" dirty="0">
                <a:latin typeface="Arial" charset="0"/>
              </a:rPr>
              <a:t>. </a:t>
            </a:r>
          </a:p>
          <a:p>
            <a:pPr eaLnBrk="1" hangingPunct="1">
              <a:spcBef>
                <a:spcPct val="0"/>
              </a:spcBef>
              <a:buFontTx/>
              <a:buNone/>
            </a:pPr>
            <a:endParaRPr lang="en-US" altLang="en-US" sz="2200" dirty="0"/>
          </a:p>
          <a:p>
            <a:pPr eaLnBrk="1" hangingPunct="1">
              <a:spcBef>
                <a:spcPct val="0"/>
              </a:spcBef>
              <a:buFontTx/>
              <a:buNone/>
            </a:pPr>
            <a:endParaRPr lang="en-US" altLang="en-US" sz="2200" dirty="0"/>
          </a:p>
          <a:p>
            <a:pPr eaLnBrk="1" hangingPunct="1">
              <a:spcBef>
                <a:spcPct val="50000"/>
              </a:spcBef>
              <a:buFontTx/>
              <a:buNone/>
            </a:pPr>
            <a:endParaRPr lang="en-US" altLang="en-US" sz="1800" dirty="0">
              <a:latin typeface="Arial" charset="0"/>
            </a:endParaRPr>
          </a:p>
        </p:txBody>
      </p:sp>
      <p:sp>
        <p:nvSpPr>
          <p:cNvPr id="9221" name="Text Box 5"/>
          <p:cNvSpPr txBox="1">
            <a:spLocks noChangeArrowheads="1"/>
          </p:cNvSpPr>
          <p:nvPr/>
        </p:nvSpPr>
        <p:spPr bwMode="auto">
          <a:xfrm>
            <a:off x="4392613" y="3500438"/>
            <a:ext cx="4103688"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dirty="0"/>
              <a:t>Cross left here and walk over the Regent's Canal footbridge </a:t>
            </a:r>
          </a:p>
          <a:p>
            <a:pPr eaLnBrk="1" hangingPunct="1">
              <a:spcBef>
                <a:spcPct val="0"/>
              </a:spcBef>
              <a:buFontTx/>
              <a:buNone/>
            </a:pPr>
            <a:endParaRPr lang="en-US" altLang="en-US" sz="1200" dirty="0"/>
          </a:p>
          <a:p>
            <a:pPr eaLnBrk="1" hangingPunct="1">
              <a:spcBef>
                <a:spcPct val="0"/>
              </a:spcBef>
              <a:buFontTx/>
              <a:buNone/>
            </a:pPr>
            <a:r>
              <a:rPr lang="en-US" altLang="en-US" sz="2200" dirty="0"/>
              <a:t>Turn right and ZSL London Zoo is then 200 </a:t>
            </a:r>
            <a:r>
              <a:rPr lang="en-US" altLang="en-US" sz="2200" dirty="0" err="1"/>
              <a:t>metres</a:t>
            </a:r>
            <a:r>
              <a:rPr lang="en-US" altLang="en-US" sz="2200" dirty="0"/>
              <a:t> up the road on the left-hand side.</a:t>
            </a:r>
          </a:p>
          <a:p>
            <a:pPr eaLnBrk="1" hangingPunct="1">
              <a:spcBef>
                <a:spcPct val="0"/>
              </a:spcBef>
              <a:buFontTx/>
              <a:buNone/>
            </a:pPr>
            <a:endParaRPr lang="en-US" altLang="en-US" sz="2200" dirty="0"/>
          </a:p>
        </p:txBody>
      </p:sp>
    </p:spTree>
    <p:extLst>
      <p:ext uri="{BB962C8B-B14F-4D97-AF65-F5344CB8AC3E}">
        <p14:creationId xmlns:p14="http://schemas.microsoft.com/office/powerpoint/2010/main" val="272403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476250"/>
            <a:ext cx="8229600" cy="725488"/>
          </a:xfrm>
        </p:spPr>
        <p:txBody>
          <a:bodyPr/>
          <a:lstStyle/>
          <a:p>
            <a:pPr algn="l" eaLnBrk="1" hangingPunct="1"/>
            <a:r>
              <a:rPr lang="en-GB" altLang="en-US" sz="2800" b="1" dirty="0" smtClean="0">
                <a:solidFill>
                  <a:srgbClr val="006600"/>
                </a:solidFill>
              </a:rPr>
              <a:t>3. On the day of your visit to ZSL London Zoo</a:t>
            </a:r>
            <a:endParaRPr lang="en-US" altLang="en-US" sz="2800" b="1" dirty="0" smtClean="0">
              <a:solidFill>
                <a:srgbClr val="006600"/>
              </a:solidFill>
            </a:endParaRPr>
          </a:p>
        </p:txBody>
      </p:sp>
      <p:sp>
        <p:nvSpPr>
          <p:cNvPr id="7171" name="Text Placeholder 2"/>
          <p:cNvSpPr txBox="1">
            <a:spLocks/>
          </p:cNvSpPr>
          <p:nvPr/>
        </p:nvSpPr>
        <p:spPr bwMode="auto">
          <a:xfrm>
            <a:off x="468313" y="1268413"/>
            <a:ext cx="81486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GB" altLang="en-US" sz="2200" b="1" dirty="0"/>
              <a:t>Enter the Zoo </a:t>
            </a:r>
            <a:r>
              <a:rPr lang="en-GB" altLang="en-US" sz="2200" dirty="0"/>
              <a:t>through the Main Entrance and </a:t>
            </a:r>
            <a:r>
              <a:rPr lang="en-GB" altLang="en-US" sz="2200" dirty="0" smtClean="0"/>
              <a:t>show </a:t>
            </a:r>
            <a:r>
              <a:rPr lang="en-GB" altLang="en-US" sz="2200" dirty="0"/>
              <a:t>your confirmation letter to the gate </a:t>
            </a:r>
            <a:r>
              <a:rPr lang="en-GB" altLang="en-US" sz="2200" dirty="0" smtClean="0"/>
              <a:t>staff</a:t>
            </a:r>
            <a:endParaRPr lang="en-GB" altLang="en-US" sz="2200" dirty="0"/>
          </a:p>
          <a:p>
            <a:pPr eaLnBrk="1" hangingPunct="1"/>
            <a:r>
              <a:rPr lang="en-GB" altLang="en-US" sz="2200" b="1" dirty="0"/>
              <a:t>If you need to be invoiced </a:t>
            </a:r>
            <a:r>
              <a:rPr lang="en-GB" altLang="en-US" sz="2200" dirty="0"/>
              <a:t>– the gate staff will organise this for you</a:t>
            </a:r>
          </a:p>
          <a:p>
            <a:pPr eaLnBrk="1" hangingPunct="1"/>
            <a:r>
              <a:rPr lang="en-US" altLang="en-US" sz="2200" dirty="0"/>
              <a:t>You are welcome to bring </a:t>
            </a:r>
            <a:r>
              <a:rPr lang="en-US" altLang="en-US" sz="2200" b="1" dirty="0"/>
              <a:t>packed lunches</a:t>
            </a:r>
            <a:r>
              <a:rPr lang="en-US" altLang="en-US" sz="2200" dirty="0"/>
              <a:t> with you, or t</a:t>
            </a:r>
            <a:r>
              <a:rPr lang="en-GB" altLang="en-US" sz="2200" dirty="0"/>
              <a:t>here are various </a:t>
            </a:r>
            <a:r>
              <a:rPr lang="en-GB" altLang="en-US" sz="2200" b="1" dirty="0"/>
              <a:t>catering outlets </a:t>
            </a:r>
            <a:r>
              <a:rPr lang="en-GB" altLang="en-US" sz="2200" dirty="0"/>
              <a:t>throughout the Zoo </a:t>
            </a:r>
            <a:r>
              <a:rPr lang="en-US" altLang="en-US" sz="2200" dirty="0"/>
              <a:t>where you can buy lunch </a:t>
            </a:r>
            <a:r>
              <a:rPr lang="en-GB" altLang="en-US" sz="2200" dirty="0">
                <a:hlinkClick r:id="rId2"/>
              </a:rPr>
              <a:t>http://</a:t>
            </a:r>
            <a:r>
              <a:rPr lang="en-GB" altLang="en-US" sz="2200" dirty="0" smtClean="0">
                <a:hlinkClick r:id="rId2"/>
              </a:rPr>
              <a:t>www.zsl.org/zsl-london-zoo/visitor-information/feeding-time</a:t>
            </a:r>
            <a:endParaRPr lang="en-GB" altLang="en-US" sz="2200" dirty="0" smtClean="0"/>
          </a:p>
          <a:p>
            <a:pPr eaLnBrk="1" hangingPunct="1"/>
            <a:r>
              <a:rPr lang="en-GB" altLang="en-US" sz="2200" dirty="0" smtClean="0"/>
              <a:t>The </a:t>
            </a:r>
            <a:r>
              <a:rPr lang="en-GB" altLang="en-US" sz="2200" b="1" dirty="0"/>
              <a:t>first aid and lost child point </a:t>
            </a:r>
            <a:r>
              <a:rPr lang="en-GB" altLang="en-US" sz="2200" dirty="0"/>
              <a:t>is </a:t>
            </a:r>
            <a:r>
              <a:rPr lang="en-GB" altLang="en-US" sz="2200" dirty="0" smtClean="0"/>
              <a:t>a </a:t>
            </a:r>
            <a:r>
              <a:rPr lang="en-GB" altLang="en-US" sz="2200" dirty="0"/>
              <a:t>clock tower in the centre of the Zoo.  If anyone goes missing, please alert a staff member and they will take you to this point</a:t>
            </a:r>
          </a:p>
          <a:p>
            <a:pPr eaLnBrk="1" hangingPunct="1"/>
            <a:r>
              <a:rPr lang="en-GB" altLang="en-US" sz="2200" b="1" dirty="0"/>
              <a:t>Supervision ratios - </a:t>
            </a:r>
            <a:r>
              <a:rPr lang="en-GB" altLang="en-US" sz="2200" dirty="0"/>
              <a:t>It is Zoo policy that all children under 16 must be accompanied by an adult, therefore </a:t>
            </a:r>
            <a:r>
              <a:rPr lang="en-GB" altLang="en-US" sz="2200" u="sng" dirty="0"/>
              <a:t>all school groups must be supervised throughout their trip</a:t>
            </a:r>
            <a:r>
              <a:rPr lang="en-GB" altLang="en-US" sz="2200" dirty="0"/>
              <a:t>.  If any group is unsupervised, teachers will be </a:t>
            </a:r>
            <a:r>
              <a:rPr lang="en-GB" altLang="en-US" sz="2200" dirty="0" err="1"/>
              <a:t>tannoyed</a:t>
            </a:r>
            <a:r>
              <a:rPr lang="en-GB" altLang="en-US" sz="2200" dirty="0"/>
              <a:t> and asked to re-join their </a:t>
            </a:r>
            <a:r>
              <a:rPr lang="en-GB" altLang="en-US" sz="2200" dirty="0" smtClean="0"/>
              <a:t>group</a:t>
            </a:r>
            <a:endParaRPr lang="en-GB" altLang="en-US" sz="2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extLst>
      <p:ext uri="{BB962C8B-B14F-4D97-AF65-F5344CB8AC3E}">
        <p14:creationId xmlns:p14="http://schemas.microsoft.com/office/powerpoint/2010/main" val="296967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476250"/>
            <a:ext cx="8148637" cy="611188"/>
          </a:xfrm>
        </p:spPr>
        <p:txBody>
          <a:bodyPr/>
          <a:lstStyle/>
          <a:p>
            <a:pPr algn="l"/>
            <a:r>
              <a:rPr lang="en-GB" sz="2800" b="1" dirty="0" smtClean="0">
                <a:solidFill>
                  <a:srgbClr val="006600"/>
                </a:solidFill>
              </a:rPr>
              <a:t>4. Helping your students prepare for their visit</a:t>
            </a:r>
          </a:p>
        </p:txBody>
      </p:sp>
      <p:sp>
        <p:nvSpPr>
          <p:cNvPr id="3" name="Text Placeholder 2"/>
          <p:cNvSpPr>
            <a:spLocks noGrp="1"/>
          </p:cNvSpPr>
          <p:nvPr>
            <p:ph type="body" sz="half" idx="1"/>
          </p:nvPr>
        </p:nvSpPr>
        <p:spPr>
          <a:xfrm>
            <a:off x="455613" y="1484313"/>
            <a:ext cx="8148637" cy="4411662"/>
          </a:xfrm>
        </p:spPr>
        <p:txBody>
          <a:bodyPr rtlCol="0">
            <a:normAutofit/>
          </a:bodyPr>
          <a:lstStyle/>
          <a:p>
            <a:pPr marL="0" indent="0" fontAlgn="auto">
              <a:spcAft>
                <a:spcPts val="0"/>
              </a:spcAft>
              <a:buFont typeface="Arial" panose="020B0604020202020204" pitchFamily="34" charset="0"/>
              <a:buNone/>
              <a:defRPr/>
            </a:pPr>
            <a:r>
              <a:rPr lang="en-GB" sz="2200" dirty="0" smtClean="0"/>
              <a:t>This section is designed to help your students prepare for their visit.  It covers:</a:t>
            </a:r>
          </a:p>
          <a:p>
            <a:pPr marL="1257300" lvl="2" indent="-342900" fontAlgn="auto">
              <a:spcBef>
                <a:spcPts val="0"/>
              </a:spcBef>
              <a:spcAft>
                <a:spcPts val="0"/>
              </a:spcAft>
              <a:buFont typeface="+mj-lt"/>
              <a:buAutoNum type="alphaUcPeriod"/>
              <a:defRPr/>
            </a:pPr>
            <a:r>
              <a:rPr lang="en-GB" dirty="0"/>
              <a:t>When you arrive at the Zoo</a:t>
            </a:r>
          </a:p>
          <a:p>
            <a:pPr marL="1257300" lvl="2" indent="-342900" fontAlgn="auto">
              <a:spcBef>
                <a:spcPts val="0"/>
              </a:spcBef>
              <a:spcAft>
                <a:spcPts val="0"/>
              </a:spcAft>
              <a:buFont typeface="+mj-lt"/>
              <a:buAutoNum type="alphaUcPeriod"/>
              <a:defRPr/>
            </a:pPr>
            <a:r>
              <a:rPr lang="en-GB" dirty="0"/>
              <a:t>Places to see in the Zoo </a:t>
            </a:r>
          </a:p>
          <a:p>
            <a:pPr marL="1257300" lvl="2" indent="-342900" fontAlgn="auto">
              <a:spcBef>
                <a:spcPts val="0"/>
              </a:spcBef>
              <a:spcAft>
                <a:spcPts val="0"/>
              </a:spcAft>
              <a:buFont typeface="+mj-lt"/>
              <a:buAutoNum type="alphaUcPeriod"/>
              <a:defRPr/>
            </a:pPr>
            <a:r>
              <a:rPr lang="en-GB" dirty="0"/>
              <a:t>A session with a Discovery &amp; Learning Officer</a:t>
            </a:r>
          </a:p>
          <a:p>
            <a:pPr marL="1257300" lvl="2" indent="-342900" fontAlgn="auto">
              <a:spcBef>
                <a:spcPts val="0"/>
              </a:spcBef>
              <a:spcAft>
                <a:spcPts val="0"/>
              </a:spcAft>
              <a:buFont typeface="+mj-lt"/>
              <a:buAutoNum type="alphaUcPeriod"/>
              <a:defRPr/>
            </a:pPr>
            <a:r>
              <a:rPr lang="en-GB" dirty="0"/>
              <a:t>Free talks and shows to see</a:t>
            </a:r>
          </a:p>
          <a:p>
            <a:pPr marL="1257300" lvl="2" indent="-342900" fontAlgn="auto">
              <a:spcBef>
                <a:spcPts val="0"/>
              </a:spcBef>
              <a:spcAft>
                <a:spcPts val="0"/>
              </a:spcAft>
              <a:buFont typeface="+mj-lt"/>
              <a:buAutoNum type="alphaUcPeriod"/>
              <a:defRPr/>
            </a:pPr>
            <a:r>
              <a:rPr lang="en-GB" dirty="0"/>
              <a:t>Some extra information</a:t>
            </a:r>
          </a:p>
          <a:p>
            <a:pPr marL="1257300" lvl="2" indent="-342900" fontAlgn="auto">
              <a:spcBef>
                <a:spcPts val="0"/>
              </a:spcBef>
              <a:spcAft>
                <a:spcPts val="0"/>
              </a:spcAft>
              <a:buFont typeface="+mj-lt"/>
              <a:buAutoNum type="alphaUcPeriod"/>
              <a:defRPr/>
            </a:pPr>
            <a:r>
              <a:rPr lang="en-GB" dirty="0"/>
              <a:t>When you leave the Zoo</a:t>
            </a:r>
          </a:p>
          <a:p>
            <a:pPr marL="0" lvl="2" indent="0" fontAlgn="auto">
              <a:spcBef>
                <a:spcPts val="0"/>
              </a:spcBef>
              <a:spcAft>
                <a:spcPts val="0"/>
              </a:spcAft>
              <a:buFont typeface="Arial" panose="020B0604020202020204" pitchFamily="34" charset="0"/>
              <a:buNone/>
              <a:defRPr/>
            </a:pPr>
            <a:endParaRPr lang="en-GB" sz="2200" dirty="0"/>
          </a:p>
          <a:p>
            <a:pPr marL="0" lvl="2" indent="0" fontAlgn="auto">
              <a:spcBef>
                <a:spcPts val="0"/>
              </a:spcBef>
              <a:spcAft>
                <a:spcPts val="0"/>
              </a:spcAft>
              <a:buFont typeface="Arial" panose="020B0604020202020204" pitchFamily="34" charset="0"/>
              <a:buNone/>
              <a:defRPr/>
            </a:pPr>
            <a:r>
              <a:rPr lang="en-GB" sz="2200" dirty="0" smtClean="0"/>
              <a:t>If you choose to display this </a:t>
            </a:r>
            <a:r>
              <a:rPr lang="en-GB" sz="2200" dirty="0" err="1" smtClean="0"/>
              <a:t>pdf</a:t>
            </a:r>
            <a:r>
              <a:rPr lang="en-GB" sz="2200" dirty="0" smtClean="0"/>
              <a:t> in viewing mode in a presentation to your students,  please refer to the pages that are relevant to your visit.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GB" sz="4000" b="1" smtClean="0"/>
              <a:t>A. When you arrive at the Zoo</a:t>
            </a:r>
          </a:p>
        </p:txBody>
      </p:sp>
      <p:sp>
        <p:nvSpPr>
          <p:cNvPr id="25603" name="Content Placeholder 2"/>
          <p:cNvSpPr>
            <a:spLocks noGrp="1"/>
          </p:cNvSpPr>
          <p:nvPr>
            <p:ph idx="1"/>
          </p:nvPr>
        </p:nvSpPr>
        <p:spPr>
          <a:xfrm>
            <a:off x="468313" y="1196975"/>
            <a:ext cx="8229600" cy="527050"/>
          </a:xfrm>
        </p:spPr>
        <p:txBody>
          <a:bodyPr/>
          <a:lstStyle/>
          <a:p>
            <a:pPr marL="0" indent="0">
              <a:buFont typeface="Arial" charset="0"/>
              <a:buNone/>
            </a:pPr>
            <a:r>
              <a:rPr lang="en-GB" sz="2200" dirty="0" smtClean="0"/>
              <a:t>You will enter ZSL London Zoo through the Main Entrance</a:t>
            </a:r>
          </a:p>
        </p:txBody>
      </p:sp>
      <p:pic>
        <p:nvPicPr>
          <p:cNvPr id="25604" name="Picture 2" descr="X:\Education Research\images 2013\Websizejpgs\ZSL_Education_0713_120.jpg"/>
          <p:cNvPicPr>
            <a:picLocks noChangeAspect="1" noChangeArrowheads="1"/>
          </p:cNvPicPr>
          <p:nvPr/>
        </p:nvPicPr>
        <p:blipFill>
          <a:blip r:embed="rId2"/>
          <a:srcRect/>
          <a:stretch>
            <a:fillRect/>
          </a:stretch>
        </p:blipFill>
        <p:spPr bwMode="auto">
          <a:xfrm>
            <a:off x="1258888" y="1773238"/>
            <a:ext cx="6810375" cy="4535487"/>
          </a:xfrm>
          <a:prstGeom prst="rect">
            <a:avLst/>
          </a:prstGeom>
          <a:noFill/>
          <a:ln w="9525">
            <a:noFill/>
            <a:miter lim="800000"/>
            <a:headEnd/>
            <a:tailEnd/>
          </a:ln>
        </p:spPr>
      </p:pic>
      <p:pic>
        <p:nvPicPr>
          <p:cNvPr id="6" name="Picture 5"/>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alpha val="50195"/>
          </a:srgbClr>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9388" y="333375"/>
            <a:ext cx="6091237" cy="998538"/>
          </a:xfrm>
        </p:spPr>
        <p:txBody>
          <a:bodyPr>
            <a:noAutofit/>
          </a:bodyPr>
          <a:lstStyle/>
          <a:p>
            <a:pPr marL="342900" indent="-342900" algn="l"/>
            <a:r>
              <a:rPr lang="en-GB" sz="4000" b="1" dirty="0" smtClean="0">
                <a:solidFill>
                  <a:srgbClr val="000000"/>
                </a:solidFill>
              </a:rPr>
              <a:t>B. Places to see in the Zoo</a:t>
            </a:r>
          </a:p>
        </p:txBody>
      </p:sp>
      <p:sp>
        <p:nvSpPr>
          <p:cNvPr id="26627" name="Rectangle 6"/>
          <p:cNvSpPr>
            <a:spLocks noGrp="1" noChangeArrowheads="1"/>
          </p:cNvSpPr>
          <p:nvPr>
            <p:ph type="body" idx="1"/>
          </p:nvPr>
        </p:nvSpPr>
        <p:spPr>
          <a:xfrm>
            <a:off x="323850" y="1341438"/>
            <a:ext cx="8351838" cy="1439862"/>
          </a:xfrm>
        </p:spPr>
        <p:txBody>
          <a:bodyPr/>
          <a:lstStyle/>
          <a:p>
            <a:pPr indent="0">
              <a:spcBef>
                <a:spcPct val="0"/>
              </a:spcBef>
              <a:buFontTx/>
              <a:buNone/>
            </a:pPr>
            <a:r>
              <a:rPr lang="en-GB" altLang="en-US" sz="2200" dirty="0" smtClean="0"/>
              <a:t>At ZSL London Zoo,  we have a lot of different places for you to visit and there are over 700 different kinds of animal for you to meet…</a:t>
            </a:r>
          </a:p>
          <a:p>
            <a:pPr indent="0">
              <a:spcBef>
                <a:spcPct val="0"/>
              </a:spcBef>
              <a:buFontTx/>
              <a:buNone/>
            </a:pPr>
            <a:endParaRPr lang="en-US" altLang="en-US" sz="2800" dirty="0" smtClean="0"/>
          </a:p>
        </p:txBody>
      </p:sp>
      <p:sp>
        <p:nvSpPr>
          <p:cNvPr id="26628" name="Rectangle 3"/>
          <p:cNvSpPr>
            <a:spLocks noChangeArrowheads="1"/>
          </p:cNvSpPr>
          <p:nvPr/>
        </p:nvSpPr>
        <p:spPr bwMode="auto">
          <a:xfrm>
            <a:off x="4540250" y="3814763"/>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26629" name="Picture 2" descr="X:\Education Research\images 2013\Websizejpgs\ZSL_Education_0713_6.jpg"/>
          <p:cNvPicPr>
            <a:picLocks noChangeAspect="1" noChangeArrowheads="1"/>
          </p:cNvPicPr>
          <p:nvPr/>
        </p:nvPicPr>
        <p:blipFill>
          <a:blip r:embed="rId3"/>
          <a:srcRect/>
          <a:stretch>
            <a:fillRect/>
          </a:stretch>
        </p:blipFill>
        <p:spPr bwMode="auto">
          <a:xfrm>
            <a:off x="1439863" y="2205038"/>
            <a:ext cx="6264275" cy="4165600"/>
          </a:xfrm>
          <a:prstGeom prst="rect">
            <a:avLst/>
          </a:prstGeom>
          <a:noFill/>
          <a:ln w="9525">
            <a:noFill/>
            <a:miter lim="800000"/>
            <a:headEnd/>
            <a:tailEnd/>
          </a:ln>
        </p:spPr>
      </p:pic>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792970" y="188641"/>
            <a:ext cx="1180682" cy="72008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a930d6a-dc69-4bc9-a3cd-da39fba6f46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1378</Words>
  <Application>Microsoft Office PowerPoint</Application>
  <PresentationFormat>On-screen Show (4:3)</PresentationFormat>
  <Paragraphs>165</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1. Before your visit to ZSL London Zoo</vt:lpstr>
      <vt:lpstr>2. Getting to the Zoo – arriving by public transport</vt:lpstr>
      <vt:lpstr>2. Getting to the Zoo – directions from Camden Town</vt:lpstr>
      <vt:lpstr>3. On the day of your visit to ZSL London Zoo</vt:lpstr>
      <vt:lpstr>4. Helping your students prepare for their visit</vt:lpstr>
      <vt:lpstr>A. When you arrive at the Zoo</vt:lpstr>
      <vt:lpstr>B. Places to see in the Zoo</vt:lpstr>
      <vt:lpstr>The Aquarium www.zsl.org/zsl-london-zoo/exhibits/aquarium/ </vt:lpstr>
      <vt:lpstr>Into Africa</vt:lpstr>
      <vt:lpstr>Pygmy Hippos</vt:lpstr>
      <vt:lpstr>The Reptile House </vt:lpstr>
      <vt:lpstr>Tiger Territory www.zsl.org/zsl-london-zoo/exhibits/tiger-territory/ </vt:lpstr>
      <vt:lpstr>Gorilla Kingdom www.zsl.org/zsl-london-zoo/exhibits/gorilla-kingdom/ </vt:lpstr>
      <vt:lpstr>Animal Adventure www.zsl.org/zsl-london-zoo/exhibits/animal-adventure </vt:lpstr>
      <vt:lpstr>The Blackburn Pavilion</vt:lpstr>
      <vt:lpstr>Meet the Monkeys</vt:lpstr>
      <vt:lpstr>B.U.G.S. www.zsl.org/zsl-london-zoo/exhibits/bugs/ </vt:lpstr>
      <vt:lpstr> Butterfly Paradise </vt:lpstr>
      <vt:lpstr>Penguin Beach www.zsl.org/zsl-london-zoo/exhibits/penguins/ </vt:lpstr>
      <vt:lpstr>Rainforest Life www.zsl.org/zsl-london-zoo/exhibits/rainforest-life  Walk through our rainforest to spot monkeys, birds, insects, and sleepy sloths</vt:lpstr>
      <vt:lpstr>C. A session with a Discovery &amp;       Learning Officer</vt:lpstr>
      <vt:lpstr>Your workshop activity could be in a room like this!</vt:lpstr>
      <vt:lpstr>D. Free talks and events</vt:lpstr>
      <vt:lpstr>Eating lunch</vt:lpstr>
      <vt:lpstr>When you are visiting the animals</vt:lpstr>
      <vt:lpstr>Don’t worry if it rains!</vt:lpstr>
      <vt:lpstr>If you get lost…</vt:lpstr>
      <vt:lpstr>F. When you leave the Zoo</vt:lpstr>
      <vt:lpstr>4. After your visit</vt:lpstr>
    </vt:vector>
  </TitlesOfParts>
  <Company>ZSL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Haydon</dc:creator>
  <cp:lastModifiedBy>Cathriona Hickey</cp:lastModifiedBy>
  <cp:revision>69</cp:revision>
  <cp:lastPrinted>2013-08-19T15:22:32Z</cp:lastPrinted>
  <dcterms:created xsi:type="dcterms:W3CDTF">2013-08-13T11:15:33Z</dcterms:created>
  <dcterms:modified xsi:type="dcterms:W3CDTF">2015-09-22T15:40:22Z</dcterms:modified>
</cp:coreProperties>
</file>